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9" r:id="rId1"/>
  </p:sldMasterIdLst>
  <p:notesMasterIdLst>
    <p:notesMasterId r:id="rId17"/>
  </p:notesMasterIdLst>
  <p:handoutMasterIdLst>
    <p:handoutMasterId r:id="rId18"/>
  </p:handoutMasterIdLst>
  <p:sldIdLst>
    <p:sldId id="322" r:id="rId2"/>
    <p:sldId id="654" r:id="rId3"/>
    <p:sldId id="687" r:id="rId4"/>
    <p:sldId id="746" r:id="rId5"/>
    <p:sldId id="747" r:id="rId6"/>
    <p:sldId id="699" r:id="rId7"/>
    <p:sldId id="676" r:id="rId8"/>
    <p:sldId id="748" r:id="rId9"/>
    <p:sldId id="749" r:id="rId10"/>
    <p:sldId id="750" r:id="rId11"/>
    <p:sldId id="758" r:id="rId12"/>
    <p:sldId id="752" r:id="rId13"/>
    <p:sldId id="755" r:id="rId14"/>
    <p:sldId id="756" r:id="rId15"/>
    <p:sldId id="75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1A35229-1C32-4704-8FA8-A8AAFE07EF29}">
          <p14:sldIdLst>
            <p14:sldId id="322"/>
            <p14:sldId id="654"/>
            <p14:sldId id="687"/>
            <p14:sldId id="746"/>
            <p14:sldId id="747"/>
            <p14:sldId id="699"/>
            <p14:sldId id="676"/>
            <p14:sldId id="748"/>
            <p14:sldId id="749"/>
            <p14:sldId id="750"/>
            <p14:sldId id="758"/>
            <p14:sldId id="752"/>
            <p14:sldId id="755"/>
            <p14:sldId id="756"/>
            <p14:sldId id="757"/>
          </p14:sldIdLst>
        </p14:section>
        <p14:section name="Section sans titre" id="{F9A5A3DB-7C78-4EA6-90C3-B4CBCE68AE5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mavand consulting" initials="" lastIdx="13" clrIdx="0"/>
  <p:cmAuthor id="1" name="CRMLTT1" initials="C" lastIdx="0" clrIdx="1"/>
  <p:cmAuthor id="2" name="Sabine Redoulès" initials="SR" lastIdx="2" clrIdx="2"/>
  <p:cmAuthor id="3" name="Sabine REDOULES" initials="SR" lastIdx="3" clrIdx="3"/>
  <p:cmAuthor id="4" name="AQRONA" initials="RN" lastIdx="0" clrIdx="4"/>
  <p:cmAuthor id="5" name="Alain Iltis" initials="AI" lastIdx="1" clrIdx="5">
    <p:extLst>
      <p:ext uri="{19B8F6BF-5375-455C-9EA6-DF929625EA0E}">
        <p15:presenceInfo xmlns:p15="http://schemas.microsoft.com/office/powerpoint/2012/main" userId="S::anthony@damavan.onmicrosoft.com::f8fdcce1-68a2-4756-8953-abf4a33e38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660A"/>
    <a:srgbClr val="003F7E"/>
    <a:srgbClr val="00458A"/>
    <a:srgbClr val="FF3300"/>
    <a:srgbClr val="000066"/>
    <a:srgbClr val="002060"/>
    <a:srgbClr val="660066"/>
    <a:srgbClr val="CC33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31" autoAdjust="0"/>
    <p:restoredTop sz="96494" autoAdjust="0"/>
  </p:normalViewPr>
  <p:slideViewPr>
    <p:cSldViewPr snapToGrid="0" snapToObjects="1">
      <p:cViewPr varScale="1">
        <p:scale>
          <a:sx n="97" d="100"/>
          <a:sy n="97" d="100"/>
        </p:scale>
        <p:origin x="149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D2580-E212-491A-8D6B-8489A5E557C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7BA95A6-26F0-4C26-8B2D-11BF87DFCB2B}">
      <dgm:prSet custT="1"/>
      <dgm:spPr/>
      <dgm:t>
        <a:bodyPr/>
        <a:lstStyle/>
        <a:p>
          <a:r>
            <a:rPr lang="en-US" sz="1400" b="1" noProof="0" dirty="0">
              <a:latin typeface="Calibri" panose="020F0502020204030204" pitchFamily="34" charset="0"/>
              <a:cs typeface="Calibri" panose="020F0502020204030204" pitchFamily="34" charset="0"/>
            </a:rPr>
            <a:t>Compton </a:t>
          </a:r>
          <a:r>
            <a:rPr lang="en-US" sz="1400" b="1" noProof="0">
              <a:latin typeface="Calibri" panose="020F0502020204030204" pitchFamily="34" charset="0"/>
              <a:cs typeface="Calibri" panose="020F0502020204030204" pitchFamily="34" charset="0"/>
            </a:rPr>
            <a:t>events detected </a:t>
          </a:r>
          <a:r>
            <a:rPr lang="en-US" sz="1400" b="1" noProof="0" dirty="0">
              <a:latin typeface="Calibri" panose="020F0502020204030204" pitchFamily="34" charset="0"/>
              <a:cs typeface="Calibri" panose="020F0502020204030204" pitchFamily="34" charset="0"/>
            </a:rPr>
            <a:t>on 2 successive plates</a:t>
          </a:r>
          <a:endParaRPr lang="en-US" sz="14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C419F4-DF1A-4DD7-93D0-D7D32B6F3AF1}" type="parTrans" cxnId="{A5114430-011B-40CB-B3FF-6D2CE9A4F3CC}">
      <dgm:prSet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AD8BFC-58EC-4A5B-ABF9-89F571F8AABE}" type="sibTrans" cxnId="{A5114430-011B-40CB-B3FF-6D2CE9A4F3CC}">
      <dgm:prSet custT="1"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DDA1A2-F502-4142-948E-7FE0A8A8FEF2}">
      <dgm:prSet custT="1"/>
      <dgm:spPr/>
      <dgm:t>
        <a:bodyPr/>
        <a:lstStyle/>
        <a:p>
          <a:r>
            <a:rPr lang="fr-FR" sz="1400" b="1" dirty="0">
              <a:latin typeface="Calibri" panose="020F0502020204030204" pitchFamily="34" charset="0"/>
              <a:cs typeface="Calibri" panose="020F0502020204030204" pitchFamily="34" charset="0"/>
            </a:rPr>
            <a:t>A </a:t>
          </a:r>
          <a:r>
            <a:rPr lang="fr-FR" sz="1400" b="1" dirty="0" err="1">
              <a:latin typeface="Calibri" panose="020F0502020204030204" pitchFamily="34" charset="0"/>
              <a:cs typeface="Calibri" panose="020F0502020204030204" pitchFamily="34" charset="0"/>
            </a:rPr>
            <a:t>cone</a:t>
          </a:r>
          <a:r>
            <a:rPr lang="fr-FR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1400" b="1" dirty="0" err="1">
              <a:latin typeface="Calibri" panose="020F0502020204030204" pitchFamily="34" charset="0"/>
              <a:cs typeface="Calibri" panose="020F0502020204030204" pitchFamily="34" charset="0"/>
            </a:rPr>
            <a:t>which</a:t>
          </a:r>
          <a:r>
            <a:rPr lang="fr-FR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1400" b="1" dirty="0" err="1">
              <a:latin typeface="Calibri" panose="020F0502020204030204" pitchFamily="34" charset="0"/>
              <a:cs typeface="Calibri" panose="020F0502020204030204" pitchFamily="34" charset="0"/>
            </a:rPr>
            <a:t>includes</a:t>
          </a:r>
          <a:r>
            <a:rPr lang="fr-FR" sz="1400" b="1" dirty="0">
              <a:latin typeface="Calibri" panose="020F0502020204030204" pitchFamily="34" charset="0"/>
              <a:cs typeface="Calibri" panose="020F0502020204030204" pitchFamily="34" charset="0"/>
            </a:rPr>
            <a:t> the incident photon direction </a:t>
          </a:r>
          <a:r>
            <a:rPr lang="fr-FR" sz="1400" b="1" dirty="0" err="1">
              <a:latin typeface="Calibri" panose="020F0502020204030204" pitchFamily="34" charset="0"/>
              <a:cs typeface="Calibri" panose="020F0502020204030204" pitchFamily="34" charset="0"/>
            </a:rPr>
            <a:t>is</a:t>
          </a:r>
          <a:r>
            <a:rPr lang="fr-FR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1400" b="1" dirty="0" err="1">
              <a:latin typeface="Calibri" panose="020F0502020204030204" pitchFamily="34" charset="0"/>
              <a:cs typeface="Calibri" panose="020F0502020204030204" pitchFamily="34" charset="0"/>
            </a:rPr>
            <a:t>calculated</a:t>
          </a:r>
          <a:endParaRPr lang="fr-FR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E62441-82BD-4F46-BD6B-C9899B988696}" type="parTrans" cxnId="{698D6F22-F391-43A6-8208-7FB8A5204810}">
      <dgm:prSet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F3FDA6-AB4C-45FA-A759-20F3DB5290F8}" type="sibTrans" cxnId="{698D6F22-F391-43A6-8208-7FB8A5204810}">
      <dgm:prSet custT="1"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241F8D-BB76-4331-948D-CC84FA2EA8F0}">
      <dgm:prSet custT="1"/>
      <dgm:spPr/>
      <dgm:t>
        <a:bodyPr/>
        <a:lstStyle/>
        <a:p>
          <a:r>
            <a:rPr lang="fr-FR" sz="1400" b="1">
              <a:latin typeface="Calibri" panose="020F0502020204030204" pitchFamily="34" charset="0"/>
              <a:cs typeface="Calibri" panose="020F0502020204030204" pitchFamily="34" charset="0"/>
            </a:rPr>
            <a:t>The source is found  by intersecting many cones</a:t>
          </a:r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7ED59D-5355-46AB-BC90-21A6D677B8CD}" type="parTrans" cxnId="{75AA28F2-55AA-46F2-9B9F-85B264325481}">
      <dgm:prSet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7E163C-5559-466E-BA83-7101CFB40490}" type="sibTrans" cxnId="{75AA28F2-55AA-46F2-9B9F-85B264325481}">
      <dgm:prSet custT="1"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F1C39D-271E-4034-A9EE-FD9413709139}">
      <dgm:prSet custT="1"/>
      <dgm:spPr/>
      <dgm:t>
        <a:bodyPr/>
        <a:lstStyle/>
        <a:p>
          <a:r>
            <a:rPr lang="en-US" sz="1400" b="1" noProof="0" dirty="0">
              <a:latin typeface="Calibri" panose="020F0502020204030204" pitchFamily="34" charset="0"/>
              <a:cs typeface="Calibri" panose="020F0502020204030204" pitchFamily="34" charset="0"/>
            </a:rPr>
            <a:t>Retro- projection image is then done</a:t>
          </a:r>
          <a:endParaRPr lang="en-US" sz="14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5FDE2E-9F9E-4F96-BB73-85B4A17215A7}" type="parTrans" cxnId="{6DF71177-10A4-4800-AEC1-555D37CBB594}">
      <dgm:prSet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E0C914-FBC4-4CEE-8CDF-16067B6634D5}" type="sibTrans" cxnId="{6DF71177-10A4-4800-AEC1-555D37CBB594}">
      <dgm:prSet/>
      <dgm:spPr/>
      <dgm:t>
        <a:bodyPr/>
        <a:lstStyle/>
        <a:p>
          <a:endParaRPr lang="fr-FR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C3E555-2789-4D3A-83BF-21E5641DBE71}" type="pres">
      <dgm:prSet presAssocID="{F5FD2580-E212-491A-8D6B-8489A5E557CB}" presName="Name0" presStyleCnt="0">
        <dgm:presLayoutVars>
          <dgm:dir/>
          <dgm:resizeHandles val="exact"/>
        </dgm:presLayoutVars>
      </dgm:prSet>
      <dgm:spPr/>
    </dgm:pt>
    <dgm:pt modelId="{DF2F6EE4-1F2A-4670-997C-AD6ACF077361}" type="pres">
      <dgm:prSet presAssocID="{07BA95A6-26F0-4C26-8B2D-11BF87DFCB2B}" presName="node" presStyleLbl="node1" presStyleIdx="0" presStyleCnt="4">
        <dgm:presLayoutVars>
          <dgm:bulletEnabled val="1"/>
        </dgm:presLayoutVars>
      </dgm:prSet>
      <dgm:spPr/>
    </dgm:pt>
    <dgm:pt modelId="{ABCC12E9-063F-4528-A98F-BC9309FC2AA3}" type="pres">
      <dgm:prSet presAssocID="{7DAD8BFC-58EC-4A5B-ABF9-89F571F8AABE}" presName="sibTrans" presStyleLbl="sibTrans2D1" presStyleIdx="0" presStyleCnt="3"/>
      <dgm:spPr/>
    </dgm:pt>
    <dgm:pt modelId="{24181BA5-EDDF-4227-9D30-523EF3E6BCF7}" type="pres">
      <dgm:prSet presAssocID="{7DAD8BFC-58EC-4A5B-ABF9-89F571F8AABE}" presName="connectorText" presStyleLbl="sibTrans2D1" presStyleIdx="0" presStyleCnt="3"/>
      <dgm:spPr/>
    </dgm:pt>
    <dgm:pt modelId="{B4375A6B-35AA-4AA0-ABA1-DB3EABDC4509}" type="pres">
      <dgm:prSet presAssocID="{D3DDA1A2-F502-4142-948E-7FE0A8A8FEF2}" presName="node" presStyleLbl="node1" presStyleIdx="1" presStyleCnt="4">
        <dgm:presLayoutVars>
          <dgm:bulletEnabled val="1"/>
        </dgm:presLayoutVars>
      </dgm:prSet>
      <dgm:spPr/>
    </dgm:pt>
    <dgm:pt modelId="{39D486C3-B893-4AD0-A323-1B0202C22CBB}" type="pres">
      <dgm:prSet presAssocID="{F8F3FDA6-AB4C-45FA-A759-20F3DB5290F8}" presName="sibTrans" presStyleLbl="sibTrans2D1" presStyleIdx="1" presStyleCnt="3"/>
      <dgm:spPr/>
    </dgm:pt>
    <dgm:pt modelId="{9E8C1422-76C3-4A76-9DA2-BBE895631044}" type="pres">
      <dgm:prSet presAssocID="{F8F3FDA6-AB4C-45FA-A759-20F3DB5290F8}" presName="connectorText" presStyleLbl="sibTrans2D1" presStyleIdx="1" presStyleCnt="3"/>
      <dgm:spPr/>
    </dgm:pt>
    <dgm:pt modelId="{28AC6437-0AF7-4C44-A869-EA5DBC69CD0F}" type="pres">
      <dgm:prSet presAssocID="{30241F8D-BB76-4331-948D-CC84FA2EA8F0}" presName="node" presStyleLbl="node1" presStyleIdx="2" presStyleCnt="4">
        <dgm:presLayoutVars>
          <dgm:bulletEnabled val="1"/>
        </dgm:presLayoutVars>
      </dgm:prSet>
      <dgm:spPr/>
    </dgm:pt>
    <dgm:pt modelId="{0E2E41AF-0492-444F-8358-0C32BEBCBE4D}" type="pres">
      <dgm:prSet presAssocID="{657E163C-5559-466E-BA83-7101CFB40490}" presName="sibTrans" presStyleLbl="sibTrans2D1" presStyleIdx="2" presStyleCnt="3"/>
      <dgm:spPr/>
    </dgm:pt>
    <dgm:pt modelId="{958BD1F4-D25A-435E-A390-FB24B908DFDD}" type="pres">
      <dgm:prSet presAssocID="{657E163C-5559-466E-BA83-7101CFB40490}" presName="connectorText" presStyleLbl="sibTrans2D1" presStyleIdx="2" presStyleCnt="3"/>
      <dgm:spPr/>
    </dgm:pt>
    <dgm:pt modelId="{24C6F935-F8EB-4035-9AF6-9E4CA36840D6}" type="pres">
      <dgm:prSet presAssocID="{16F1C39D-271E-4034-A9EE-FD9413709139}" presName="node" presStyleLbl="node1" presStyleIdx="3" presStyleCnt="4">
        <dgm:presLayoutVars>
          <dgm:bulletEnabled val="1"/>
        </dgm:presLayoutVars>
      </dgm:prSet>
      <dgm:spPr/>
    </dgm:pt>
  </dgm:ptLst>
  <dgm:cxnLst>
    <dgm:cxn modelId="{B69E970E-18C7-4DFB-8BD3-C035203E64B8}" type="presOf" srcId="{F8F3FDA6-AB4C-45FA-A759-20F3DB5290F8}" destId="{9E8C1422-76C3-4A76-9DA2-BBE895631044}" srcOrd="1" destOrd="0" presId="urn:microsoft.com/office/officeart/2005/8/layout/process1"/>
    <dgm:cxn modelId="{698D6F22-F391-43A6-8208-7FB8A5204810}" srcId="{F5FD2580-E212-491A-8D6B-8489A5E557CB}" destId="{D3DDA1A2-F502-4142-948E-7FE0A8A8FEF2}" srcOrd="1" destOrd="0" parTransId="{6EE62441-82BD-4F46-BD6B-C9899B988696}" sibTransId="{F8F3FDA6-AB4C-45FA-A759-20F3DB5290F8}"/>
    <dgm:cxn modelId="{DC405C25-2EF0-4BF5-8415-4FACF7C59C50}" type="presOf" srcId="{F8F3FDA6-AB4C-45FA-A759-20F3DB5290F8}" destId="{39D486C3-B893-4AD0-A323-1B0202C22CBB}" srcOrd="0" destOrd="0" presId="urn:microsoft.com/office/officeart/2005/8/layout/process1"/>
    <dgm:cxn modelId="{A5114430-011B-40CB-B3FF-6D2CE9A4F3CC}" srcId="{F5FD2580-E212-491A-8D6B-8489A5E557CB}" destId="{07BA95A6-26F0-4C26-8B2D-11BF87DFCB2B}" srcOrd="0" destOrd="0" parTransId="{E9C419F4-DF1A-4DD7-93D0-D7D32B6F3AF1}" sibTransId="{7DAD8BFC-58EC-4A5B-ABF9-89F571F8AABE}"/>
    <dgm:cxn modelId="{F5F6443F-A556-45BA-AC7F-082D8A4533A8}" type="presOf" srcId="{657E163C-5559-466E-BA83-7101CFB40490}" destId="{0E2E41AF-0492-444F-8358-0C32BEBCBE4D}" srcOrd="0" destOrd="0" presId="urn:microsoft.com/office/officeart/2005/8/layout/process1"/>
    <dgm:cxn modelId="{6DF71177-10A4-4800-AEC1-555D37CBB594}" srcId="{F5FD2580-E212-491A-8D6B-8489A5E557CB}" destId="{16F1C39D-271E-4034-A9EE-FD9413709139}" srcOrd="3" destOrd="0" parTransId="{9D5FDE2E-9F9E-4F96-BB73-85B4A17215A7}" sibTransId="{A5E0C914-FBC4-4CEE-8CDF-16067B6634D5}"/>
    <dgm:cxn modelId="{209E4A85-6244-4874-942E-F44B1EB69897}" type="presOf" srcId="{D3DDA1A2-F502-4142-948E-7FE0A8A8FEF2}" destId="{B4375A6B-35AA-4AA0-ABA1-DB3EABDC4509}" srcOrd="0" destOrd="0" presId="urn:microsoft.com/office/officeart/2005/8/layout/process1"/>
    <dgm:cxn modelId="{BCCA7296-B1FD-4EA1-AEE5-2CEE379C488F}" type="presOf" srcId="{657E163C-5559-466E-BA83-7101CFB40490}" destId="{958BD1F4-D25A-435E-A390-FB24B908DFDD}" srcOrd="1" destOrd="0" presId="urn:microsoft.com/office/officeart/2005/8/layout/process1"/>
    <dgm:cxn modelId="{411741A8-0A18-4027-B7CD-C06E7A626A82}" type="presOf" srcId="{7DAD8BFC-58EC-4A5B-ABF9-89F571F8AABE}" destId="{24181BA5-EDDF-4227-9D30-523EF3E6BCF7}" srcOrd="1" destOrd="0" presId="urn:microsoft.com/office/officeart/2005/8/layout/process1"/>
    <dgm:cxn modelId="{3ECC8AB9-94AE-4B46-8C9F-837481A2A014}" type="presOf" srcId="{07BA95A6-26F0-4C26-8B2D-11BF87DFCB2B}" destId="{DF2F6EE4-1F2A-4670-997C-AD6ACF077361}" srcOrd="0" destOrd="0" presId="urn:microsoft.com/office/officeart/2005/8/layout/process1"/>
    <dgm:cxn modelId="{6AEC0CC8-0BB5-4947-8BC2-F8131FA42545}" type="presOf" srcId="{16F1C39D-271E-4034-A9EE-FD9413709139}" destId="{24C6F935-F8EB-4035-9AF6-9E4CA36840D6}" srcOrd="0" destOrd="0" presId="urn:microsoft.com/office/officeart/2005/8/layout/process1"/>
    <dgm:cxn modelId="{C81FDDDA-6476-4ECE-9118-FA559C8A24FC}" type="presOf" srcId="{7DAD8BFC-58EC-4A5B-ABF9-89F571F8AABE}" destId="{ABCC12E9-063F-4528-A98F-BC9309FC2AA3}" srcOrd="0" destOrd="0" presId="urn:microsoft.com/office/officeart/2005/8/layout/process1"/>
    <dgm:cxn modelId="{C54DDCE0-597E-45EC-8A33-23FF1ADAA635}" type="presOf" srcId="{30241F8D-BB76-4331-948D-CC84FA2EA8F0}" destId="{28AC6437-0AF7-4C44-A869-EA5DBC69CD0F}" srcOrd="0" destOrd="0" presId="urn:microsoft.com/office/officeart/2005/8/layout/process1"/>
    <dgm:cxn modelId="{DC83B8E5-39B5-4F3D-AB33-E688EE43D100}" type="presOf" srcId="{F5FD2580-E212-491A-8D6B-8489A5E557CB}" destId="{35C3E555-2789-4D3A-83BF-21E5641DBE71}" srcOrd="0" destOrd="0" presId="urn:microsoft.com/office/officeart/2005/8/layout/process1"/>
    <dgm:cxn modelId="{75AA28F2-55AA-46F2-9B9F-85B264325481}" srcId="{F5FD2580-E212-491A-8D6B-8489A5E557CB}" destId="{30241F8D-BB76-4331-948D-CC84FA2EA8F0}" srcOrd="2" destOrd="0" parTransId="{7D7ED59D-5355-46AB-BC90-21A6D677B8CD}" sibTransId="{657E163C-5559-466E-BA83-7101CFB40490}"/>
    <dgm:cxn modelId="{3CA8FD36-1DB6-4200-B461-24751F1842B2}" type="presParOf" srcId="{35C3E555-2789-4D3A-83BF-21E5641DBE71}" destId="{DF2F6EE4-1F2A-4670-997C-AD6ACF077361}" srcOrd="0" destOrd="0" presId="urn:microsoft.com/office/officeart/2005/8/layout/process1"/>
    <dgm:cxn modelId="{20997419-F9EC-4826-9129-2FAEC96F3BC7}" type="presParOf" srcId="{35C3E555-2789-4D3A-83BF-21E5641DBE71}" destId="{ABCC12E9-063F-4528-A98F-BC9309FC2AA3}" srcOrd="1" destOrd="0" presId="urn:microsoft.com/office/officeart/2005/8/layout/process1"/>
    <dgm:cxn modelId="{2A0EF781-36B4-42E0-80E3-92A82D2B3BC6}" type="presParOf" srcId="{ABCC12E9-063F-4528-A98F-BC9309FC2AA3}" destId="{24181BA5-EDDF-4227-9D30-523EF3E6BCF7}" srcOrd="0" destOrd="0" presId="urn:microsoft.com/office/officeart/2005/8/layout/process1"/>
    <dgm:cxn modelId="{A31B3B9C-1F84-45DF-B5A5-84958D300CEE}" type="presParOf" srcId="{35C3E555-2789-4D3A-83BF-21E5641DBE71}" destId="{B4375A6B-35AA-4AA0-ABA1-DB3EABDC4509}" srcOrd="2" destOrd="0" presId="urn:microsoft.com/office/officeart/2005/8/layout/process1"/>
    <dgm:cxn modelId="{923CCEC5-A2E4-4440-9749-E6C8D7E11A54}" type="presParOf" srcId="{35C3E555-2789-4D3A-83BF-21E5641DBE71}" destId="{39D486C3-B893-4AD0-A323-1B0202C22CBB}" srcOrd="3" destOrd="0" presId="urn:microsoft.com/office/officeart/2005/8/layout/process1"/>
    <dgm:cxn modelId="{F424B50E-FE96-4BBB-9CF2-CAFBBA3ECF1C}" type="presParOf" srcId="{39D486C3-B893-4AD0-A323-1B0202C22CBB}" destId="{9E8C1422-76C3-4A76-9DA2-BBE895631044}" srcOrd="0" destOrd="0" presId="urn:microsoft.com/office/officeart/2005/8/layout/process1"/>
    <dgm:cxn modelId="{9841C133-4133-459E-8A8C-FE5BFDB7CFEA}" type="presParOf" srcId="{35C3E555-2789-4D3A-83BF-21E5641DBE71}" destId="{28AC6437-0AF7-4C44-A869-EA5DBC69CD0F}" srcOrd="4" destOrd="0" presId="urn:microsoft.com/office/officeart/2005/8/layout/process1"/>
    <dgm:cxn modelId="{F51A746C-8F93-4F83-B47D-A18F4D85A136}" type="presParOf" srcId="{35C3E555-2789-4D3A-83BF-21E5641DBE71}" destId="{0E2E41AF-0492-444F-8358-0C32BEBCBE4D}" srcOrd="5" destOrd="0" presId="urn:microsoft.com/office/officeart/2005/8/layout/process1"/>
    <dgm:cxn modelId="{79B34454-E60D-42F4-81F6-FE10BFBDD44D}" type="presParOf" srcId="{0E2E41AF-0492-444F-8358-0C32BEBCBE4D}" destId="{958BD1F4-D25A-435E-A390-FB24B908DFDD}" srcOrd="0" destOrd="0" presId="urn:microsoft.com/office/officeart/2005/8/layout/process1"/>
    <dgm:cxn modelId="{B935FCAB-4B7B-4398-BF3D-1C429A912211}" type="presParOf" srcId="{35C3E555-2789-4D3A-83BF-21E5641DBE71}" destId="{24C6F935-F8EB-4035-9AF6-9E4CA36840D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48B969-3124-4F6F-B926-7B342CB0B9E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7FD3314-89F1-4808-9F79-5D8C7EE96E5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Single view = 2D All the cones share the same origin</a:t>
          </a:r>
          <a:endParaRPr lang="fr-F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E8B9EF-6104-4CAC-809B-BE1E60B3009F}" type="parTrans" cxnId="{7BF0F2BC-9EE6-4D51-853A-ACD90AABB985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B11B2F-F5F3-42FA-890F-5BEF8FB59EA8}" type="sibTrans" cxnId="{7BF0F2BC-9EE6-4D51-853A-ACD90AABB985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694615-ABE9-4392-BEDE-03AEF7176CC9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n-GB">
              <a:latin typeface="Calibri" panose="020F0502020204030204" pitchFamily="34" charset="0"/>
              <a:cs typeface="Calibri" panose="020F0502020204030204" pitchFamily="34" charset="0"/>
            </a:rPr>
            <a:t>Ambiguity of reconstruction on the axis of view </a:t>
          </a:r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BE17D1-DCE3-40AC-962E-A2A8CEC24D99}" type="parTrans" cxnId="{62175085-E2E1-458C-BAC9-7929C457A9F3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7A41D5-E9B0-4F79-9A8E-FE7C9BA69A4D}" type="sibTrans" cxnId="{62175085-E2E1-458C-BAC9-7929C457A9F3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28E7C8-D4D4-40BC-A375-C2EC016EDCED}" type="pres">
      <dgm:prSet presAssocID="{ED48B969-3124-4F6F-B926-7B342CB0B9EB}" presName="Name0" presStyleCnt="0">
        <dgm:presLayoutVars>
          <dgm:dir/>
          <dgm:resizeHandles val="exact"/>
        </dgm:presLayoutVars>
      </dgm:prSet>
      <dgm:spPr/>
    </dgm:pt>
    <dgm:pt modelId="{9A0B6F05-21DB-4AEC-B784-487F550EBE3A}" type="pres">
      <dgm:prSet presAssocID="{67FD3314-89F1-4808-9F79-5D8C7EE96E52}" presName="node" presStyleLbl="node1" presStyleIdx="0" presStyleCnt="2">
        <dgm:presLayoutVars>
          <dgm:bulletEnabled val="1"/>
        </dgm:presLayoutVars>
      </dgm:prSet>
      <dgm:spPr/>
    </dgm:pt>
    <dgm:pt modelId="{770C3A3D-D13E-4A9B-885F-A0652AAC883A}" type="pres">
      <dgm:prSet presAssocID="{1CB11B2F-F5F3-42FA-890F-5BEF8FB59EA8}" presName="sibTrans" presStyleLbl="sibTrans2D1" presStyleIdx="0" presStyleCnt="1"/>
      <dgm:spPr/>
    </dgm:pt>
    <dgm:pt modelId="{912CAFF0-29C1-45D8-8D75-3AF779F503D4}" type="pres">
      <dgm:prSet presAssocID="{1CB11B2F-F5F3-42FA-890F-5BEF8FB59EA8}" presName="connectorText" presStyleLbl="sibTrans2D1" presStyleIdx="0" presStyleCnt="1"/>
      <dgm:spPr/>
    </dgm:pt>
    <dgm:pt modelId="{C752230D-FF89-4633-95CC-EF3B1F4BAA38}" type="pres">
      <dgm:prSet presAssocID="{5F694615-ABE9-4392-BEDE-03AEF7176CC9}" presName="node" presStyleLbl="node1" presStyleIdx="1" presStyleCnt="2">
        <dgm:presLayoutVars>
          <dgm:bulletEnabled val="1"/>
        </dgm:presLayoutVars>
      </dgm:prSet>
      <dgm:spPr/>
    </dgm:pt>
  </dgm:ptLst>
  <dgm:cxnLst>
    <dgm:cxn modelId="{6241F816-BEA9-4CAB-B88F-50378B6C53BC}" type="presOf" srcId="{ED48B969-3124-4F6F-B926-7B342CB0B9EB}" destId="{2728E7C8-D4D4-40BC-A375-C2EC016EDCED}" srcOrd="0" destOrd="0" presId="urn:microsoft.com/office/officeart/2005/8/layout/process1"/>
    <dgm:cxn modelId="{FE7CB183-51AF-4866-BA0E-199B39F4972B}" type="presOf" srcId="{1CB11B2F-F5F3-42FA-890F-5BEF8FB59EA8}" destId="{912CAFF0-29C1-45D8-8D75-3AF779F503D4}" srcOrd="1" destOrd="0" presId="urn:microsoft.com/office/officeart/2005/8/layout/process1"/>
    <dgm:cxn modelId="{62175085-E2E1-458C-BAC9-7929C457A9F3}" srcId="{ED48B969-3124-4F6F-B926-7B342CB0B9EB}" destId="{5F694615-ABE9-4392-BEDE-03AEF7176CC9}" srcOrd="1" destOrd="0" parTransId="{26BE17D1-DCE3-40AC-962E-A2A8CEC24D99}" sibTransId="{367A41D5-E9B0-4F79-9A8E-FE7C9BA69A4D}"/>
    <dgm:cxn modelId="{4D4A3494-6B7E-49D1-8E4D-BD081D38A7DC}" type="presOf" srcId="{5F694615-ABE9-4392-BEDE-03AEF7176CC9}" destId="{C752230D-FF89-4633-95CC-EF3B1F4BAA38}" srcOrd="0" destOrd="0" presId="urn:microsoft.com/office/officeart/2005/8/layout/process1"/>
    <dgm:cxn modelId="{F6BC579B-B097-490F-BC23-4E955222654C}" type="presOf" srcId="{67FD3314-89F1-4808-9F79-5D8C7EE96E52}" destId="{9A0B6F05-21DB-4AEC-B784-487F550EBE3A}" srcOrd="0" destOrd="0" presId="urn:microsoft.com/office/officeart/2005/8/layout/process1"/>
    <dgm:cxn modelId="{5E23E5BC-09F7-4603-A1B2-1707C984D8C9}" type="presOf" srcId="{1CB11B2F-F5F3-42FA-890F-5BEF8FB59EA8}" destId="{770C3A3D-D13E-4A9B-885F-A0652AAC883A}" srcOrd="0" destOrd="0" presId="urn:microsoft.com/office/officeart/2005/8/layout/process1"/>
    <dgm:cxn modelId="{7BF0F2BC-9EE6-4D51-853A-ACD90AABB985}" srcId="{ED48B969-3124-4F6F-B926-7B342CB0B9EB}" destId="{67FD3314-89F1-4808-9F79-5D8C7EE96E52}" srcOrd="0" destOrd="0" parTransId="{48E8B9EF-6104-4CAC-809B-BE1E60B3009F}" sibTransId="{1CB11B2F-F5F3-42FA-890F-5BEF8FB59EA8}"/>
    <dgm:cxn modelId="{BD1003DB-0BEB-445B-AEE3-4EFC2A1B2884}" type="presParOf" srcId="{2728E7C8-D4D4-40BC-A375-C2EC016EDCED}" destId="{9A0B6F05-21DB-4AEC-B784-487F550EBE3A}" srcOrd="0" destOrd="0" presId="urn:microsoft.com/office/officeart/2005/8/layout/process1"/>
    <dgm:cxn modelId="{326B6CB3-B9DA-4BA4-A559-B332381864C7}" type="presParOf" srcId="{2728E7C8-D4D4-40BC-A375-C2EC016EDCED}" destId="{770C3A3D-D13E-4A9B-885F-A0652AAC883A}" srcOrd="1" destOrd="0" presId="urn:microsoft.com/office/officeart/2005/8/layout/process1"/>
    <dgm:cxn modelId="{39E10213-EB7D-4777-87C5-F1BAB84D116A}" type="presParOf" srcId="{770C3A3D-D13E-4A9B-885F-A0652AAC883A}" destId="{912CAFF0-29C1-45D8-8D75-3AF779F503D4}" srcOrd="0" destOrd="0" presId="urn:microsoft.com/office/officeart/2005/8/layout/process1"/>
    <dgm:cxn modelId="{810FF82A-FA89-4BA5-8DCA-FD7364561BC9}" type="presParOf" srcId="{2728E7C8-D4D4-40BC-A375-C2EC016EDCED}" destId="{C752230D-FF89-4633-95CC-EF3B1F4BAA3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40CB02-D24B-4D7A-8EC5-CF38F884E1D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95E706A-1BBE-4D5A-8558-1646A1780C6E}">
      <dgm:prSet/>
      <dgm:spPr/>
      <dgm:t>
        <a:bodyPr/>
        <a:lstStyle/>
        <a:p>
          <a:pPr rtl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3 Views (X,Y,Z) = 3DSampling of all space direction</a:t>
          </a:r>
          <a:endParaRPr lang="fr-FR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4A67F1-8005-4D65-BF27-D84AAC34011B}" type="parTrans" cxnId="{9EB8037D-9B20-47D7-BD79-1DCC1A6C981D}">
      <dgm:prSet/>
      <dgm:spPr/>
      <dgm:t>
        <a:bodyPr/>
        <a:lstStyle/>
        <a:p>
          <a:endParaRPr lang="fr-F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C493AD-5C5D-4886-AD69-3A31DA7E2D01}" type="sibTrans" cxnId="{9EB8037D-9B20-47D7-BD79-1DCC1A6C981D}">
      <dgm:prSet/>
      <dgm:spPr/>
      <dgm:t>
        <a:bodyPr/>
        <a:lstStyle/>
        <a:p>
          <a:endParaRPr lang="fr-F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A0B186-F650-499A-9017-E32FC7097671}">
      <dgm:prSet/>
      <dgm:spPr/>
      <dgm:t>
        <a:bodyPr/>
        <a:lstStyle/>
        <a:p>
          <a:pPr rtl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No  Ambiguity of reconstruction</a:t>
          </a:r>
          <a:endParaRPr lang="fr-FR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58B5FF-4ADA-4BE4-966E-CC48DD06283E}" type="parTrans" cxnId="{55C7F398-4EAA-481D-82CB-5F74838E0060}">
      <dgm:prSet/>
      <dgm:spPr/>
      <dgm:t>
        <a:bodyPr/>
        <a:lstStyle/>
        <a:p>
          <a:endParaRPr lang="fr-F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E9AE39-2E36-4370-BE8F-970C3EF1976F}" type="sibTrans" cxnId="{55C7F398-4EAA-481D-82CB-5F74838E0060}">
      <dgm:prSet/>
      <dgm:spPr/>
      <dgm:t>
        <a:bodyPr/>
        <a:lstStyle/>
        <a:p>
          <a:endParaRPr lang="fr-F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400C8D-E4F9-42D3-98E9-753B230E0AE6}">
      <dgm:prSet/>
      <dgm:spPr/>
      <dgm:t>
        <a:bodyPr/>
        <a:lstStyle/>
        <a:p>
          <a:pPr rtl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More precise position</a:t>
          </a:r>
          <a:endParaRPr lang="fr-FR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CAC05E-6BD0-46BF-A62F-56AA05F4DBDE}" type="parTrans" cxnId="{93EF8742-AB9C-45E6-A5EB-EE943210B3BB}">
      <dgm:prSet/>
      <dgm:spPr/>
      <dgm:t>
        <a:bodyPr/>
        <a:lstStyle/>
        <a:p>
          <a:endParaRPr lang="fr-F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51BA9E-AE51-4F22-984F-7C20858180D0}" type="sibTrans" cxnId="{93EF8742-AB9C-45E6-A5EB-EE943210B3BB}">
      <dgm:prSet/>
      <dgm:spPr/>
      <dgm:t>
        <a:bodyPr/>
        <a:lstStyle/>
        <a:p>
          <a:endParaRPr lang="fr-F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786EB7-42E5-49EC-AC8F-1CFB5E7B3037}" type="pres">
      <dgm:prSet presAssocID="{ED40CB02-D24B-4D7A-8EC5-CF38F884E1D8}" presName="linearFlow" presStyleCnt="0">
        <dgm:presLayoutVars>
          <dgm:resizeHandles val="exact"/>
        </dgm:presLayoutVars>
      </dgm:prSet>
      <dgm:spPr/>
    </dgm:pt>
    <dgm:pt modelId="{696DA80E-E803-467E-B6D4-DD7AD93EDC93}" type="pres">
      <dgm:prSet presAssocID="{695E706A-1BBE-4D5A-8558-1646A1780C6E}" presName="node" presStyleLbl="node1" presStyleIdx="0" presStyleCnt="3">
        <dgm:presLayoutVars>
          <dgm:bulletEnabled val="1"/>
        </dgm:presLayoutVars>
      </dgm:prSet>
      <dgm:spPr/>
    </dgm:pt>
    <dgm:pt modelId="{2ABD9622-18CB-4B70-9EC4-C9C2EB66C1F0}" type="pres">
      <dgm:prSet presAssocID="{A5C493AD-5C5D-4886-AD69-3A31DA7E2D01}" presName="sibTrans" presStyleLbl="sibTrans2D1" presStyleIdx="0" presStyleCnt="2"/>
      <dgm:spPr/>
    </dgm:pt>
    <dgm:pt modelId="{573D611E-820D-4B62-9B57-F4650E1FCD48}" type="pres">
      <dgm:prSet presAssocID="{A5C493AD-5C5D-4886-AD69-3A31DA7E2D01}" presName="connectorText" presStyleLbl="sibTrans2D1" presStyleIdx="0" presStyleCnt="2"/>
      <dgm:spPr/>
    </dgm:pt>
    <dgm:pt modelId="{FF8D2372-9168-4043-815A-4BDA14595A54}" type="pres">
      <dgm:prSet presAssocID="{E9A0B186-F650-499A-9017-E32FC7097671}" presName="node" presStyleLbl="node1" presStyleIdx="1" presStyleCnt="3">
        <dgm:presLayoutVars>
          <dgm:bulletEnabled val="1"/>
        </dgm:presLayoutVars>
      </dgm:prSet>
      <dgm:spPr/>
    </dgm:pt>
    <dgm:pt modelId="{BA4F8569-6380-4F25-A70F-F8ECACE66A99}" type="pres">
      <dgm:prSet presAssocID="{00E9AE39-2E36-4370-BE8F-970C3EF1976F}" presName="sibTrans" presStyleLbl="sibTrans2D1" presStyleIdx="1" presStyleCnt="2"/>
      <dgm:spPr/>
    </dgm:pt>
    <dgm:pt modelId="{D56F9CA1-1E5A-4436-B6F3-F016BC58CEFF}" type="pres">
      <dgm:prSet presAssocID="{00E9AE39-2E36-4370-BE8F-970C3EF1976F}" presName="connectorText" presStyleLbl="sibTrans2D1" presStyleIdx="1" presStyleCnt="2"/>
      <dgm:spPr/>
    </dgm:pt>
    <dgm:pt modelId="{27C02224-70DD-4F9B-B3B8-D60D03E83645}" type="pres">
      <dgm:prSet presAssocID="{52400C8D-E4F9-42D3-98E9-753B230E0AE6}" presName="node" presStyleLbl="node1" presStyleIdx="2" presStyleCnt="3">
        <dgm:presLayoutVars>
          <dgm:bulletEnabled val="1"/>
        </dgm:presLayoutVars>
      </dgm:prSet>
      <dgm:spPr/>
    </dgm:pt>
  </dgm:ptLst>
  <dgm:cxnLst>
    <dgm:cxn modelId="{3040003A-F72E-47C7-8D51-D4B2AC69D0F8}" type="presOf" srcId="{E9A0B186-F650-499A-9017-E32FC7097671}" destId="{FF8D2372-9168-4043-815A-4BDA14595A54}" srcOrd="0" destOrd="0" presId="urn:microsoft.com/office/officeart/2005/8/layout/process2"/>
    <dgm:cxn modelId="{93EF8742-AB9C-45E6-A5EB-EE943210B3BB}" srcId="{ED40CB02-D24B-4D7A-8EC5-CF38F884E1D8}" destId="{52400C8D-E4F9-42D3-98E9-753B230E0AE6}" srcOrd="2" destOrd="0" parTransId="{37CAC05E-6BD0-46BF-A62F-56AA05F4DBDE}" sibTransId="{3B51BA9E-AE51-4F22-984F-7C20858180D0}"/>
    <dgm:cxn modelId="{B190F554-C909-42CB-9D2D-6B62DF6F41E4}" type="presOf" srcId="{A5C493AD-5C5D-4886-AD69-3A31DA7E2D01}" destId="{2ABD9622-18CB-4B70-9EC4-C9C2EB66C1F0}" srcOrd="0" destOrd="0" presId="urn:microsoft.com/office/officeart/2005/8/layout/process2"/>
    <dgm:cxn modelId="{9EB8037D-9B20-47D7-BD79-1DCC1A6C981D}" srcId="{ED40CB02-D24B-4D7A-8EC5-CF38F884E1D8}" destId="{695E706A-1BBE-4D5A-8558-1646A1780C6E}" srcOrd="0" destOrd="0" parTransId="{4A4A67F1-8005-4D65-BF27-D84AAC34011B}" sibTransId="{A5C493AD-5C5D-4886-AD69-3A31DA7E2D01}"/>
    <dgm:cxn modelId="{55C7F398-4EAA-481D-82CB-5F74838E0060}" srcId="{ED40CB02-D24B-4D7A-8EC5-CF38F884E1D8}" destId="{E9A0B186-F650-499A-9017-E32FC7097671}" srcOrd="1" destOrd="0" parTransId="{EB58B5FF-4ADA-4BE4-966E-CC48DD06283E}" sibTransId="{00E9AE39-2E36-4370-BE8F-970C3EF1976F}"/>
    <dgm:cxn modelId="{F47306A6-C944-40BF-A60A-4D2854E5FDFF}" type="presOf" srcId="{52400C8D-E4F9-42D3-98E9-753B230E0AE6}" destId="{27C02224-70DD-4F9B-B3B8-D60D03E83645}" srcOrd="0" destOrd="0" presId="urn:microsoft.com/office/officeart/2005/8/layout/process2"/>
    <dgm:cxn modelId="{147EB1B8-5993-46BC-B1DF-B15A70D95784}" type="presOf" srcId="{ED40CB02-D24B-4D7A-8EC5-CF38F884E1D8}" destId="{CF786EB7-42E5-49EC-AC8F-1CFB5E7B3037}" srcOrd="0" destOrd="0" presId="urn:microsoft.com/office/officeart/2005/8/layout/process2"/>
    <dgm:cxn modelId="{6AC4D4BD-39A3-4252-B726-B79FF2F97C0D}" type="presOf" srcId="{00E9AE39-2E36-4370-BE8F-970C3EF1976F}" destId="{BA4F8569-6380-4F25-A70F-F8ECACE66A99}" srcOrd="0" destOrd="0" presId="urn:microsoft.com/office/officeart/2005/8/layout/process2"/>
    <dgm:cxn modelId="{9C4513E1-CF1E-4A1A-B6FA-D0AD1517652B}" type="presOf" srcId="{695E706A-1BBE-4D5A-8558-1646A1780C6E}" destId="{696DA80E-E803-467E-B6D4-DD7AD93EDC93}" srcOrd="0" destOrd="0" presId="urn:microsoft.com/office/officeart/2005/8/layout/process2"/>
    <dgm:cxn modelId="{263033E1-376D-4550-BF3A-BFA30FFC78A8}" type="presOf" srcId="{00E9AE39-2E36-4370-BE8F-970C3EF1976F}" destId="{D56F9CA1-1E5A-4436-B6F3-F016BC58CEFF}" srcOrd="1" destOrd="0" presId="urn:microsoft.com/office/officeart/2005/8/layout/process2"/>
    <dgm:cxn modelId="{50657BF6-8F71-4098-A052-409BB945619A}" type="presOf" srcId="{A5C493AD-5C5D-4886-AD69-3A31DA7E2D01}" destId="{573D611E-820D-4B62-9B57-F4650E1FCD48}" srcOrd="1" destOrd="0" presId="urn:microsoft.com/office/officeart/2005/8/layout/process2"/>
    <dgm:cxn modelId="{C942F082-27BF-4483-B5B7-CCEE3B5C2218}" type="presParOf" srcId="{CF786EB7-42E5-49EC-AC8F-1CFB5E7B3037}" destId="{696DA80E-E803-467E-B6D4-DD7AD93EDC93}" srcOrd="0" destOrd="0" presId="urn:microsoft.com/office/officeart/2005/8/layout/process2"/>
    <dgm:cxn modelId="{D6272AE4-A0E3-4C32-A551-9DA5D697C118}" type="presParOf" srcId="{CF786EB7-42E5-49EC-AC8F-1CFB5E7B3037}" destId="{2ABD9622-18CB-4B70-9EC4-C9C2EB66C1F0}" srcOrd="1" destOrd="0" presId="urn:microsoft.com/office/officeart/2005/8/layout/process2"/>
    <dgm:cxn modelId="{E5608DD8-FB35-4FBB-AA05-58109BBCF838}" type="presParOf" srcId="{2ABD9622-18CB-4B70-9EC4-C9C2EB66C1F0}" destId="{573D611E-820D-4B62-9B57-F4650E1FCD48}" srcOrd="0" destOrd="0" presId="urn:microsoft.com/office/officeart/2005/8/layout/process2"/>
    <dgm:cxn modelId="{BC2B1D31-5634-4888-8A6D-B0FDE9194DD7}" type="presParOf" srcId="{CF786EB7-42E5-49EC-AC8F-1CFB5E7B3037}" destId="{FF8D2372-9168-4043-815A-4BDA14595A54}" srcOrd="2" destOrd="0" presId="urn:microsoft.com/office/officeart/2005/8/layout/process2"/>
    <dgm:cxn modelId="{37FF9CA2-48D2-4214-AEAF-49644CEB6733}" type="presParOf" srcId="{CF786EB7-42E5-49EC-AC8F-1CFB5E7B3037}" destId="{BA4F8569-6380-4F25-A70F-F8ECACE66A99}" srcOrd="3" destOrd="0" presId="urn:microsoft.com/office/officeart/2005/8/layout/process2"/>
    <dgm:cxn modelId="{D71DE9C9-1936-4997-83B4-8D112E2AFE41}" type="presParOf" srcId="{BA4F8569-6380-4F25-A70F-F8ECACE66A99}" destId="{D56F9CA1-1E5A-4436-B6F3-F016BC58CEFF}" srcOrd="0" destOrd="0" presId="urn:microsoft.com/office/officeart/2005/8/layout/process2"/>
    <dgm:cxn modelId="{E5749378-2ADC-49DB-ABA0-2312E454774F}" type="presParOf" srcId="{CF786EB7-42E5-49EC-AC8F-1CFB5E7B3037}" destId="{27C02224-70DD-4F9B-B3B8-D60D03E8364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F6EE4-1F2A-4670-997C-AD6ACF077361}">
      <dsp:nvSpPr>
        <dsp:cNvPr id="0" name=""/>
        <dsp:cNvSpPr/>
      </dsp:nvSpPr>
      <dsp:spPr>
        <a:xfrm>
          <a:off x="3371" y="481890"/>
          <a:ext cx="1474249" cy="117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Compton </a:t>
          </a:r>
          <a:r>
            <a:rPr lang="en-US" sz="1400" b="1" kern="1200" noProof="0">
              <a:latin typeface="Calibri" panose="020F0502020204030204" pitchFamily="34" charset="0"/>
              <a:cs typeface="Calibri" panose="020F0502020204030204" pitchFamily="34" charset="0"/>
            </a:rPr>
            <a:t>events detected </a:t>
          </a:r>
          <a:r>
            <a:rPr lang="en-US" sz="14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on 2 successive plates</a:t>
          </a:r>
          <a:endParaRPr lang="en-US" sz="14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79" y="516298"/>
        <a:ext cx="1405433" cy="1105976"/>
      </dsp:txXfrm>
    </dsp:sp>
    <dsp:sp modelId="{ABCC12E9-063F-4528-A98F-BC9309FC2AA3}">
      <dsp:nvSpPr>
        <dsp:cNvPr id="0" name=""/>
        <dsp:cNvSpPr/>
      </dsp:nvSpPr>
      <dsp:spPr>
        <a:xfrm>
          <a:off x="1625045" y="886479"/>
          <a:ext cx="312540" cy="3656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25045" y="959602"/>
        <a:ext cx="218778" cy="219367"/>
      </dsp:txXfrm>
    </dsp:sp>
    <dsp:sp modelId="{B4375A6B-35AA-4AA0-ABA1-DB3EABDC4509}">
      <dsp:nvSpPr>
        <dsp:cNvPr id="0" name=""/>
        <dsp:cNvSpPr/>
      </dsp:nvSpPr>
      <dsp:spPr>
        <a:xfrm>
          <a:off x="2067320" y="481890"/>
          <a:ext cx="1474249" cy="117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A </a:t>
          </a:r>
          <a:r>
            <a:rPr lang="fr-FR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cone</a:t>
          </a:r>
          <a:r>
            <a:rPr lang="fr-FR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which</a:t>
          </a:r>
          <a:r>
            <a:rPr lang="fr-FR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includes</a:t>
          </a:r>
          <a:r>
            <a:rPr lang="fr-FR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the incident photon direction </a:t>
          </a:r>
          <a:r>
            <a:rPr lang="fr-FR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is</a:t>
          </a:r>
          <a:r>
            <a:rPr lang="fr-FR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FR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calculated</a:t>
          </a:r>
          <a:endParaRPr lang="fr-FR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01728" y="516298"/>
        <a:ext cx="1405433" cy="1105976"/>
      </dsp:txXfrm>
    </dsp:sp>
    <dsp:sp modelId="{39D486C3-B893-4AD0-A323-1B0202C22CBB}">
      <dsp:nvSpPr>
        <dsp:cNvPr id="0" name=""/>
        <dsp:cNvSpPr/>
      </dsp:nvSpPr>
      <dsp:spPr>
        <a:xfrm>
          <a:off x="3688994" y="886479"/>
          <a:ext cx="312540" cy="3656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994" y="959602"/>
        <a:ext cx="218778" cy="219367"/>
      </dsp:txXfrm>
    </dsp:sp>
    <dsp:sp modelId="{28AC6437-0AF7-4C44-A869-EA5DBC69CD0F}">
      <dsp:nvSpPr>
        <dsp:cNvPr id="0" name=""/>
        <dsp:cNvSpPr/>
      </dsp:nvSpPr>
      <dsp:spPr>
        <a:xfrm>
          <a:off x="4131269" y="481890"/>
          <a:ext cx="1474249" cy="117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>
              <a:latin typeface="Calibri" panose="020F0502020204030204" pitchFamily="34" charset="0"/>
              <a:cs typeface="Calibri" panose="020F0502020204030204" pitchFamily="34" charset="0"/>
            </a:rPr>
            <a:t>The source is found  by intersecting many cones</a:t>
          </a:r>
          <a:endParaRPr lang="fr-FR" sz="1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65677" y="516298"/>
        <a:ext cx="1405433" cy="1105976"/>
      </dsp:txXfrm>
    </dsp:sp>
    <dsp:sp modelId="{0E2E41AF-0492-444F-8358-0C32BEBCBE4D}">
      <dsp:nvSpPr>
        <dsp:cNvPr id="0" name=""/>
        <dsp:cNvSpPr/>
      </dsp:nvSpPr>
      <dsp:spPr>
        <a:xfrm>
          <a:off x="5752943" y="886479"/>
          <a:ext cx="312540" cy="3656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2943" y="959602"/>
        <a:ext cx="218778" cy="219367"/>
      </dsp:txXfrm>
    </dsp:sp>
    <dsp:sp modelId="{24C6F935-F8EB-4035-9AF6-9E4CA36840D6}">
      <dsp:nvSpPr>
        <dsp:cNvPr id="0" name=""/>
        <dsp:cNvSpPr/>
      </dsp:nvSpPr>
      <dsp:spPr>
        <a:xfrm>
          <a:off x="6195218" y="481890"/>
          <a:ext cx="1474249" cy="117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Retro- projection image is then done</a:t>
          </a:r>
          <a:endParaRPr lang="en-US" sz="14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229626" y="516298"/>
        <a:ext cx="1405433" cy="1105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B6F05-21DB-4AEC-B784-487F550EBE3A}">
      <dsp:nvSpPr>
        <dsp:cNvPr id="0" name=""/>
        <dsp:cNvSpPr/>
      </dsp:nvSpPr>
      <dsp:spPr>
        <a:xfrm>
          <a:off x="645" y="112798"/>
          <a:ext cx="1376473" cy="125173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Calibri" panose="020F0502020204030204" pitchFamily="34" charset="0"/>
              <a:cs typeface="Calibri" panose="020F0502020204030204" pitchFamily="34" charset="0"/>
            </a:rPr>
            <a:t>Single view = 2D All the cones share the same origin</a:t>
          </a:r>
          <a:endParaRPr lang="fr-F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07" y="149460"/>
        <a:ext cx="1303149" cy="1178406"/>
      </dsp:txXfrm>
    </dsp:sp>
    <dsp:sp modelId="{770C3A3D-D13E-4A9B-885F-A0652AAC883A}">
      <dsp:nvSpPr>
        <dsp:cNvPr id="0" name=""/>
        <dsp:cNvSpPr/>
      </dsp:nvSpPr>
      <dsp:spPr>
        <a:xfrm>
          <a:off x="1514766" y="567981"/>
          <a:ext cx="291812" cy="341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14766" y="636254"/>
        <a:ext cx="204268" cy="204819"/>
      </dsp:txXfrm>
    </dsp:sp>
    <dsp:sp modelId="{C752230D-FF89-4633-95CC-EF3B1F4BAA38}">
      <dsp:nvSpPr>
        <dsp:cNvPr id="0" name=""/>
        <dsp:cNvSpPr/>
      </dsp:nvSpPr>
      <dsp:spPr>
        <a:xfrm>
          <a:off x="1927708" y="112798"/>
          <a:ext cx="1376473" cy="125173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Ambiguity of reconstruction on the axis of view </a:t>
          </a:r>
          <a:endParaRPr lang="fr-FR" sz="1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64370" y="149460"/>
        <a:ext cx="1303149" cy="1178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A80E-E803-467E-B6D4-DD7AD93EDC93}">
      <dsp:nvSpPr>
        <dsp:cNvPr id="0" name=""/>
        <dsp:cNvSpPr/>
      </dsp:nvSpPr>
      <dsp:spPr>
        <a:xfrm>
          <a:off x="638542" y="0"/>
          <a:ext cx="2578543" cy="655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3 Views (X,Y,Z) = 3DSampling of all space direction</a:t>
          </a:r>
          <a:endParaRPr lang="fr-FR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7753" y="19211"/>
        <a:ext cx="2540121" cy="617487"/>
      </dsp:txXfrm>
    </dsp:sp>
    <dsp:sp modelId="{2ABD9622-18CB-4B70-9EC4-C9C2EB66C1F0}">
      <dsp:nvSpPr>
        <dsp:cNvPr id="0" name=""/>
        <dsp:cNvSpPr/>
      </dsp:nvSpPr>
      <dsp:spPr>
        <a:xfrm rot="5400000">
          <a:off x="1804831" y="672306"/>
          <a:ext cx="245965" cy="295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839267" y="696903"/>
        <a:ext cx="177095" cy="172176"/>
      </dsp:txXfrm>
    </dsp:sp>
    <dsp:sp modelId="{FF8D2372-9168-4043-815A-4BDA14595A54}">
      <dsp:nvSpPr>
        <dsp:cNvPr id="0" name=""/>
        <dsp:cNvSpPr/>
      </dsp:nvSpPr>
      <dsp:spPr>
        <a:xfrm>
          <a:off x="638542" y="983863"/>
          <a:ext cx="2578543" cy="655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No  Ambiguity of reconstruction</a:t>
          </a:r>
          <a:endParaRPr lang="fr-FR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7753" y="1003074"/>
        <a:ext cx="2540121" cy="617487"/>
      </dsp:txXfrm>
    </dsp:sp>
    <dsp:sp modelId="{BA4F8569-6380-4F25-A70F-F8ECACE66A99}">
      <dsp:nvSpPr>
        <dsp:cNvPr id="0" name=""/>
        <dsp:cNvSpPr/>
      </dsp:nvSpPr>
      <dsp:spPr>
        <a:xfrm rot="5400000">
          <a:off x="1804831" y="1656170"/>
          <a:ext cx="245965" cy="295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839267" y="1680767"/>
        <a:ext cx="177095" cy="172176"/>
      </dsp:txXfrm>
    </dsp:sp>
    <dsp:sp modelId="{27C02224-70DD-4F9B-B3B8-D60D03E83645}">
      <dsp:nvSpPr>
        <dsp:cNvPr id="0" name=""/>
        <dsp:cNvSpPr/>
      </dsp:nvSpPr>
      <dsp:spPr>
        <a:xfrm>
          <a:off x="638542" y="1967727"/>
          <a:ext cx="2578543" cy="655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More precise position</a:t>
          </a:r>
          <a:endParaRPr lang="fr-FR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7753" y="1986938"/>
        <a:ext cx="2540121" cy="617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F41F8323-1B76-EA41-A908-8764B08E4739}" type="datetimeFigureOut">
              <a:rPr lang="fr-FR" smtClean="0"/>
              <a:t>29/10/2020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8B60FEE9-9FE1-C648-9373-2FB1CDF5A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6358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5013F560-DC4B-4ACE-B403-B79FC4DCFB82}" type="datetimeFigureOut">
              <a:rPr lang="fr-FR" smtClean="0"/>
              <a:pPr/>
              <a:t>29/10/2020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65B6ECF6-E25F-4CC2-9A35-6871861353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5389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829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0">
              <a:defRPr/>
            </a:pPr>
            <a:r>
              <a:rPr lang="en-US" dirty="0"/>
              <a:t>A gamma-mage gated on the energy 1332 KeV (here we see only the activity of </a:t>
            </a:r>
            <a:r>
              <a:rPr lang="en-US" baseline="30000" dirty="0"/>
              <a:t>60</a:t>
            </a:r>
            <a:r>
              <a:rPr lang="en-US" dirty="0"/>
              <a:t>Co) shows that the main source in the bottom right corner corresponds to </a:t>
            </a:r>
            <a:r>
              <a:rPr lang="en-US" baseline="30000" dirty="0"/>
              <a:t>60</a:t>
            </a:r>
            <a:r>
              <a:rPr lang="en-US" dirty="0"/>
              <a:t>Co. The image is much clearer, because most diffused photons are excluded. </a:t>
            </a:r>
            <a:endParaRPr lang="fr-FR" dirty="0"/>
          </a:p>
          <a:p>
            <a:pPr defTabSz="914310">
              <a:defRPr/>
            </a:pPr>
            <a:endParaRPr lang="en-US" dirty="0"/>
          </a:p>
          <a:p>
            <a:pPr defTabSz="914310">
              <a:defRPr/>
            </a:pPr>
            <a:r>
              <a:rPr lang="en-US" dirty="0"/>
              <a:t>One can also see the contour of the small barrel, likely scattered photons on the solid body of the small barrel or Co powder accumulation on it.</a:t>
            </a:r>
            <a:endParaRPr lang="fr-FR" dirty="0"/>
          </a:p>
          <a:p>
            <a:endParaRPr lang="en-US" dirty="0"/>
          </a:p>
          <a:p>
            <a:r>
              <a:rPr lang="en-US" dirty="0"/>
              <a:t>No </a:t>
            </a:r>
            <a:r>
              <a:rPr lang="en-US" baseline="30000" dirty="0"/>
              <a:t>60</a:t>
            </a:r>
            <a:r>
              <a:rPr lang="en-US" dirty="0"/>
              <a:t>Co on the upper third of the drum is visible =&gt; different source (</a:t>
            </a:r>
            <a:r>
              <a:rPr lang="en-US" b="1" dirty="0">
                <a:solidFill>
                  <a:srgbClr val="FF3300"/>
                </a:solidFill>
              </a:rPr>
              <a:t>RONA: what is it in this case = glass wool</a:t>
            </a:r>
            <a:r>
              <a:rPr lang="en-US" dirty="0"/>
              <a:t>). </a:t>
            </a:r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92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348" lvl="3" defTabSz="800021">
              <a:spcBef>
                <a:spcPct val="0"/>
              </a:spcBef>
              <a:spcAft>
                <a:spcPts val="600"/>
              </a:spcAft>
            </a:pPr>
            <a:r>
              <a:rPr lang="en-US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CeBr3 = </a:t>
            </a:r>
            <a:r>
              <a:rPr lang="en-US" noProof="0" dirty="0"/>
              <a:t>Cerium Bromide</a:t>
            </a:r>
          </a:p>
          <a:p>
            <a:pPr marL="723829" lvl="3" indent="-190482" defTabSz="800021">
              <a:spcBef>
                <a:spcPct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noProof="0" dirty="0"/>
              <a:t>Z effective: between 1 atom of Ce and 3 atoms of Brome</a:t>
            </a:r>
          </a:p>
          <a:p>
            <a:pPr marL="723829" lvl="3" indent="-190482" defTabSz="800021">
              <a:spcBef>
                <a:spcPct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noProof="0" dirty="0"/>
              <a:t>Spatial resolution in the crystal: 1.5 mm</a:t>
            </a:r>
            <a:endParaRPr lang="en-US" noProof="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lvl="2" defTabSz="914310">
              <a:defRPr/>
            </a:pPr>
            <a:r>
              <a:rPr lang="en-US" noProof="0" dirty="0"/>
              <a:t>Extremely short time vetoes =&gt; Invalid events can be discarded in our temporal system if:</a:t>
            </a:r>
          </a:p>
          <a:p>
            <a:pPr lvl="1"/>
            <a:r>
              <a:rPr lang="en-US" noProof="0" dirty="0"/>
              <a:t>The relationship </a:t>
            </a:r>
            <a:r>
              <a:rPr lang="en-US" noProof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θ</a:t>
            </a:r>
            <a:r>
              <a:rPr lang="en-US" baseline="-25000" noProof="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n</a:t>
            </a:r>
            <a:r>
              <a:rPr lang="en-US" noProof="0" dirty="0"/>
              <a:t> = f (E</a:t>
            </a:r>
            <a:r>
              <a:rPr lang="en-US" baseline="-25000" noProof="0" dirty="0"/>
              <a:t>1/</a:t>
            </a:r>
            <a:r>
              <a:rPr lang="en-US" noProof="0" dirty="0"/>
              <a:t> </a:t>
            </a:r>
            <a:r>
              <a:rPr lang="en-US" noProof="0" dirty="0" err="1"/>
              <a:t>E</a:t>
            </a:r>
            <a:r>
              <a:rPr lang="en-US" baseline="-25000" noProof="0" dirty="0" err="1"/>
              <a:t>g</a:t>
            </a:r>
            <a:r>
              <a:rPr lang="en-US" noProof="0" dirty="0"/>
              <a:t> ) is incorrect (partial energy deposition)</a:t>
            </a:r>
          </a:p>
          <a:p>
            <a:pPr lvl="1"/>
            <a:r>
              <a:rPr lang="en-US" noProof="0" dirty="0"/>
              <a:t>The events P1 and P2 are not within tight time limits (&lt;300 </a:t>
            </a:r>
            <a:r>
              <a:rPr lang="en-US" noProof="0" dirty="0" err="1"/>
              <a:t>ps</a:t>
            </a:r>
            <a:r>
              <a:rPr lang="en-US" noProof="0" dirty="0"/>
              <a:t>).</a:t>
            </a:r>
            <a:endParaRPr lang="en-US" noProof="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23829" lvl="3" indent="-190482" defTabSz="800021">
              <a:spcBef>
                <a:spcPct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very effective photons detection:</a:t>
            </a:r>
            <a:r>
              <a:rPr lang="en-US" baseline="0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+ 50%</a:t>
            </a:r>
            <a:r>
              <a:rPr lang="en-US" baseline="0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m</a:t>
            </a:r>
            <a:r>
              <a:rPr lang="en-US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ore photons captured for the same time</a:t>
            </a:r>
          </a:p>
          <a:p>
            <a:pPr marL="723829" lvl="3" indent="-190482" defTabSz="800021">
              <a:spcBef>
                <a:spcPct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noProof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faster acquisition: 30-50%  </a:t>
            </a:r>
          </a:p>
          <a:p>
            <a:pPr marL="723829" lvl="3" indent="-190482" defTabSz="800021">
              <a:spcBef>
                <a:spcPct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b="1" noProof="0" dirty="0"/>
              <a:t>Depth Of Interaction</a:t>
            </a:r>
            <a:r>
              <a:rPr lang="en-US" noProof="0" dirty="0"/>
              <a:t> (</a:t>
            </a:r>
            <a:r>
              <a:rPr lang="en-US" b="1" noProof="0" dirty="0"/>
              <a:t>DOI</a:t>
            </a:r>
            <a:r>
              <a:rPr lang="en-US" noProof="0" dirty="0"/>
              <a:t>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326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706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6ECF6-E25F-4CC2-9A35-6871861353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8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824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87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37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One cone per photon =&gt; many cones needed =&gt; a number of events (statistics) necessary</a:t>
            </a:r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09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One cone per photon =&gt; many cones needed =&gt; a number of events (statistics) necessary</a:t>
            </a:r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234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69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159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48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0">
              <a:defRPr/>
            </a:pPr>
            <a:r>
              <a:rPr lang="en-US" dirty="0"/>
              <a:t>A gamma-mage gated on the energy 1332 KeV (here we see only the activity of </a:t>
            </a:r>
            <a:r>
              <a:rPr lang="en-US" baseline="30000" dirty="0"/>
              <a:t>60</a:t>
            </a:r>
            <a:r>
              <a:rPr lang="en-US" dirty="0"/>
              <a:t>Co) shows that the main source in the bottom right corner corresponds to </a:t>
            </a:r>
            <a:r>
              <a:rPr lang="en-US" baseline="30000" dirty="0"/>
              <a:t>60</a:t>
            </a:r>
            <a:r>
              <a:rPr lang="en-US" dirty="0"/>
              <a:t>Co. The image is much clearer, because most diffused photons are excluded. </a:t>
            </a:r>
            <a:endParaRPr lang="fr-FR" dirty="0"/>
          </a:p>
          <a:p>
            <a:pPr defTabSz="914310">
              <a:defRPr/>
            </a:pPr>
            <a:endParaRPr lang="en-US" dirty="0"/>
          </a:p>
          <a:p>
            <a:pPr defTabSz="914310">
              <a:defRPr/>
            </a:pPr>
            <a:r>
              <a:rPr lang="en-US" dirty="0"/>
              <a:t>One can also see the contour of the small barrel, likely scattered photons on the solid body of the small barrel or Co powder accumulation on it.</a:t>
            </a:r>
            <a:endParaRPr lang="fr-FR" dirty="0"/>
          </a:p>
          <a:p>
            <a:endParaRPr lang="en-US" dirty="0"/>
          </a:p>
          <a:p>
            <a:r>
              <a:rPr lang="en-US" dirty="0"/>
              <a:t>No </a:t>
            </a:r>
            <a:r>
              <a:rPr lang="en-US" baseline="30000" dirty="0"/>
              <a:t>60</a:t>
            </a:r>
            <a:r>
              <a:rPr lang="en-US" dirty="0"/>
              <a:t>Co on the upper third of the drum is visible =&gt; different source (</a:t>
            </a:r>
            <a:r>
              <a:rPr lang="en-US" b="1" dirty="0">
                <a:solidFill>
                  <a:srgbClr val="FF3300"/>
                </a:solidFill>
              </a:rPr>
              <a:t>RONA: what is it in this case = glass wool</a:t>
            </a:r>
            <a:r>
              <a:rPr lang="en-US" dirty="0"/>
              <a:t>). </a:t>
            </a:r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669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ECF6-E25F-4CC2-9A35-6871861353C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97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2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8" y="762002"/>
            <a:ext cx="2193989" cy="5334001"/>
          </a:xfrm>
          <a:prstGeom prst="rect">
            <a:avLst/>
          </a:prstGeom>
          <a:solidFill>
            <a:srgbClr val="003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AB16-4141-4745-B5A4-66AAE1405406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ILTIS - EANM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7C6C-EFDC-2648-AF5D-AA1B7818CC4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7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61043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1D0F058-9091-4B72-8195-D1C53352B090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A. ILTIS - EANM 2020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DFC7C6C-EFDC-2648-AF5D-AA1B7818CC4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610432" y="2"/>
            <a:ext cx="968991" cy="6086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8857398" y="764275"/>
            <a:ext cx="286603" cy="5322626"/>
          </a:xfrm>
          <a:prstGeom prst="rect">
            <a:avLst/>
          </a:prstGeom>
          <a:solidFill>
            <a:srgbClr val="003F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42155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2DC4-7006-41AB-A521-A9ADC6AC5433}" type="datetime1">
              <a:rPr lang="fr-FR" smtClean="0"/>
              <a:t>29/10/2020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ILTIS - EANM 2020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7C6C-EFDC-2648-AF5D-AA1B7818CC4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86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90" y="1123840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47B39E-FCDB-4BA9-B077-723A7F57DF5F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3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A. ILTIS - EANM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3" y="6356353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2DFC7C6C-EFDC-2648-AF5D-AA1B7818CC4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70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12" Type="http://schemas.openxmlformats.org/officeDocument/2006/relationships/hyperlink" Target="mailto:Alain.iltis@damavan-imaging.com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jpe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3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6" Type="http://schemas.openxmlformats.org/officeDocument/2006/relationships/diagramQuickStyle" Target="../diagrams/quickStyle3.xml"/><Relationship Id="rId1" Type="http://schemas.microsoft.com/office/2007/relationships/media" Target="../media/media4.m4a"/><Relationship Id="rId6" Type="http://schemas.openxmlformats.org/officeDocument/2006/relationships/image" Target="../media/image1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8.png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4"/><Relationship Id="rId7" Type="http://schemas.openxmlformats.org/officeDocument/2006/relationships/image" Target="../media/image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747639" y="2432411"/>
            <a:ext cx="5900978" cy="1430368"/>
          </a:xfrm>
        </p:spPr>
        <p:txBody>
          <a:bodyPr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3D Compton Imaging: A new modality for Nuclear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Medecine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at 511 KeV and above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D60F2FE-C722-4619-9CCC-CA0982C7D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32" y="983943"/>
            <a:ext cx="1127758" cy="1439018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F456D0C8-A0E0-43B0-B729-8DB7D81B2D8E}"/>
              </a:ext>
            </a:extLst>
          </p:cNvPr>
          <p:cNvSpPr txBox="1">
            <a:spLocks/>
          </p:cNvSpPr>
          <p:nvPr/>
        </p:nvSpPr>
        <p:spPr>
          <a:xfrm>
            <a:off x="747639" y="5608891"/>
            <a:ext cx="5486400" cy="587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Damavan Imaging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1863EF-BEB8-4BB5-A35A-70B3D5507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626" y="6217122"/>
            <a:ext cx="1417971" cy="5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EAA591-F401-4FA0-8E34-C318B6B7E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34" y="6199122"/>
            <a:ext cx="804045" cy="540000"/>
          </a:xfrm>
          <a:prstGeom prst="rect">
            <a:avLst/>
          </a:prstGeom>
        </p:spPr>
      </p:pic>
      <p:pic>
        <p:nvPicPr>
          <p:cNvPr id="11" name="Picture 2" descr="nouveau logo PIA">
            <a:extLst>
              <a:ext uri="{FF2B5EF4-FFF2-40B4-BE49-F238E27FC236}">
                <a16:creationId xmlns:a16="http://schemas.microsoft.com/office/drawing/2014/main" id="{CDFAC485-67F9-EC48-BA18-ED96172F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14" y="6163122"/>
            <a:ext cx="611414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315200" y="5502558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10/2020</a:t>
            </a:r>
          </a:p>
        </p:txBody>
      </p:sp>
      <p:pic>
        <p:nvPicPr>
          <p:cNvPr id="13" name="Image 12" descr="logo_bpi.jpg"/>
          <p:cNvPicPr>
            <a:picLocks noChangeAspect="1"/>
          </p:cNvPicPr>
          <p:nvPr/>
        </p:nvPicPr>
        <p:blipFill rotWithShape="1">
          <a:blip r:embed="rId9"/>
          <a:srcRect l="8541" t="23076" r="8564" b="24879"/>
          <a:stretch/>
        </p:blipFill>
        <p:spPr bwMode="auto">
          <a:xfrm>
            <a:off x="1776238" y="6199122"/>
            <a:ext cx="1817821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Le site internet de la Région Grand Es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1" b="8634"/>
          <a:stretch/>
        </p:blipFill>
        <p:spPr bwMode="auto">
          <a:xfrm>
            <a:off x="3775500" y="6205895"/>
            <a:ext cx="14652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2145" y="6234807"/>
            <a:ext cx="2021036" cy="48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8216" y="3823672"/>
            <a:ext cx="560040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  <a:latin typeface="Segoe"/>
              </a:rPr>
              <a:t>Authors</a:t>
            </a:r>
            <a:r>
              <a:rPr lang="fr-FR" sz="1400" b="1" dirty="0">
                <a:solidFill>
                  <a:schemeClr val="bg1"/>
                </a:solidFill>
                <a:latin typeface="Segoe"/>
              </a:rPr>
              <a:t> A. Iltis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1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G. Zeufack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1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M. Lopez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1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H. Snoussi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2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L. Zimmer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3,4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N. Costes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3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C. Bouillot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3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Z. Hmissi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1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F. Lavenne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3</a:t>
            </a:r>
            <a:r>
              <a:rPr lang="fr-FR" sz="1400" dirty="0">
                <a:solidFill>
                  <a:schemeClr val="bg1"/>
                </a:solidFill>
                <a:latin typeface="Segoe"/>
              </a:rPr>
              <a:t>, J. Redoute</a:t>
            </a:r>
            <a:r>
              <a:rPr lang="fr-FR" sz="1400" baseline="30000" dirty="0">
                <a:solidFill>
                  <a:schemeClr val="bg1"/>
                </a:solidFill>
                <a:latin typeface="Segoe"/>
              </a:rPr>
              <a:t>3</a:t>
            </a:r>
            <a:endParaRPr lang="fr-FR" sz="1400" dirty="0">
              <a:solidFill>
                <a:schemeClr val="bg1"/>
              </a:solidFill>
              <a:latin typeface="Segoe"/>
            </a:endParaRPr>
          </a:p>
          <a:p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200" baseline="30000" dirty="0">
                <a:solidFill>
                  <a:schemeClr val="bg1"/>
                </a:solidFill>
                <a:latin typeface="Segoe"/>
              </a:rPr>
              <a:t>1</a:t>
            </a:r>
            <a:r>
              <a:rPr lang="fr-FR" sz="1200" dirty="0">
                <a:solidFill>
                  <a:schemeClr val="bg1"/>
                </a:solidFill>
                <a:latin typeface="Segoe"/>
              </a:rPr>
              <a:t>Damavan Imaging, </a:t>
            </a:r>
            <a:r>
              <a:rPr lang="fr-FR" sz="1200" dirty="0" err="1">
                <a:solidFill>
                  <a:schemeClr val="bg1"/>
                </a:solidFill>
                <a:latin typeface="Segoe"/>
              </a:rPr>
              <a:t>Rosieres</a:t>
            </a:r>
            <a:r>
              <a:rPr lang="fr-FR" sz="1200" dirty="0">
                <a:solidFill>
                  <a:schemeClr val="bg1"/>
                </a:solidFill>
                <a:latin typeface="Segoe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Segoe"/>
              </a:rPr>
              <a:t>pres</a:t>
            </a:r>
            <a:r>
              <a:rPr lang="fr-FR" sz="1200" dirty="0">
                <a:solidFill>
                  <a:schemeClr val="bg1"/>
                </a:solidFill>
                <a:latin typeface="Segoe"/>
              </a:rPr>
              <a:t> Troyes, FRANCE, </a:t>
            </a:r>
          </a:p>
          <a:p>
            <a:r>
              <a:rPr lang="fr-FR" sz="1200" baseline="30000" dirty="0">
                <a:solidFill>
                  <a:schemeClr val="bg1"/>
                </a:solidFill>
                <a:latin typeface="Segoe"/>
              </a:rPr>
              <a:t>2</a:t>
            </a:r>
            <a:r>
              <a:rPr lang="fr-FR" sz="1200" dirty="0">
                <a:solidFill>
                  <a:schemeClr val="bg1"/>
                </a:solidFill>
                <a:latin typeface="Segoe"/>
              </a:rPr>
              <a:t>Université de Technologie de Troyes (UTT), Troyes, FRANCE, </a:t>
            </a:r>
          </a:p>
          <a:p>
            <a:r>
              <a:rPr lang="fr-FR" sz="1200" baseline="30000" dirty="0">
                <a:solidFill>
                  <a:schemeClr val="bg1"/>
                </a:solidFill>
                <a:latin typeface="Segoe"/>
              </a:rPr>
              <a:t>3</a:t>
            </a:r>
            <a:r>
              <a:rPr lang="fr-FR" sz="1200" dirty="0">
                <a:solidFill>
                  <a:schemeClr val="bg1"/>
                </a:solidFill>
                <a:latin typeface="Segoe"/>
              </a:rPr>
              <a:t>CERMEP-Imagerie du vivant, Bron, FRANCE, </a:t>
            </a:r>
          </a:p>
          <a:p>
            <a:r>
              <a:rPr lang="fr-FR" sz="1200" baseline="30000" dirty="0">
                <a:solidFill>
                  <a:schemeClr val="bg1"/>
                </a:solidFill>
                <a:latin typeface="Segoe"/>
              </a:rPr>
              <a:t>4</a:t>
            </a:r>
            <a:r>
              <a:rPr lang="fr-FR" sz="1200" dirty="0">
                <a:solidFill>
                  <a:schemeClr val="bg1"/>
                </a:solidFill>
                <a:latin typeface="Segoe"/>
              </a:rPr>
              <a:t>INSERM, CNRS, Université de Lyon, Lyon, FRANCE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5202" y="983945"/>
            <a:ext cx="1552575" cy="885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600C8C-C51F-E049-8A94-C9E1331CE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DF3DDC-EA7F-C54C-A242-BAF30EEF1CDC}"/>
              </a:ext>
            </a:extLst>
          </p:cNvPr>
          <p:cNvSpPr txBox="1"/>
          <p:nvPr/>
        </p:nvSpPr>
        <p:spPr>
          <a:xfrm>
            <a:off x="1616765" y="-318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014438"/>
      </p:ext>
    </p:extLst>
  </p:cSld>
  <p:clrMapOvr>
    <a:masterClrMapping/>
  </p:clrMapOvr>
  <p:transition spd="slow" advTm="259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1" y="5564867"/>
            <a:ext cx="813165" cy="1037598"/>
          </a:xfrm>
          <a:prstGeom prst="rect">
            <a:avLst/>
          </a:prstGeom>
        </p:spPr>
      </p:pic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/>
              <a:t>A. ILTIS - EANM 2020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42679" y="136524"/>
            <a:ext cx="1560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Compton imaging bring to medical imaging?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44767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10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702967" y="136526"/>
            <a:ext cx="7079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of 3D Compton with existing nuclear medicine modalities</a:t>
            </a:r>
          </a:p>
        </p:txBody>
      </p:sp>
      <p:graphicFrame>
        <p:nvGraphicFramePr>
          <p:cNvPr id="17" name="Tableau 4">
            <a:extLst>
              <a:ext uri="{FF2B5EF4-FFF2-40B4-BE49-F238E27FC236}">
                <a16:creationId xmlns:a16="http://schemas.microsoft.com/office/drawing/2014/main" id="{B94260B7-40E0-224C-9C36-AB3C39EDA4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210627"/>
              </p:ext>
            </p:extLst>
          </p:nvPr>
        </p:nvGraphicFramePr>
        <p:xfrm>
          <a:off x="1773138" y="1619383"/>
          <a:ext cx="6879684" cy="4012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921">
                  <a:extLst>
                    <a:ext uri="{9D8B030D-6E8A-4147-A177-3AD203B41FA5}">
                      <a16:colId xmlns:a16="http://schemas.microsoft.com/office/drawing/2014/main" val="1679840698"/>
                    </a:ext>
                  </a:extLst>
                </a:gridCol>
                <a:gridCol w="1719921">
                  <a:extLst>
                    <a:ext uri="{9D8B030D-6E8A-4147-A177-3AD203B41FA5}">
                      <a16:colId xmlns:a16="http://schemas.microsoft.com/office/drawing/2014/main" val="3576370271"/>
                    </a:ext>
                  </a:extLst>
                </a:gridCol>
                <a:gridCol w="1719921">
                  <a:extLst>
                    <a:ext uri="{9D8B030D-6E8A-4147-A177-3AD203B41FA5}">
                      <a16:colId xmlns:a16="http://schemas.microsoft.com/office/drawing/2014/main" val="4177157180"/>
                    </a:ext>
                  </a:extLst>
                </a:gridCol>
                <a:gridCol w="1719921">
                  <a:extLst>
                    <a:ext uri="{9D8B030D-6E8A-4147-A177-3AD203B41FA5}">
                      <a16:colId xmlns:a16="http://schemas.microsoft.com/office/drawing/2014/main" val="1596697721"/>
                    </a:ext>
                  </a:extLst>
                </a:gridCol>
              </a:tblGrid>
              <a:tr h="546012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3F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SPECT</a:t>
                      </a:r>
                    </a:p>
                  </a:txBody>
                  <a:tcPr anchor="ctr">
                    <a:solidFill>
                      <a:srgbClr val="003F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PET</a:t>
                      </a:r>
                    </a:p>
                  </a:txBody>
                  <a:tcPr anchor="ctr">
                    <a:solidFill>
                      <a:srgbClr val="003F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Compton 3D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1769271"/>
                  </a:ext>
                </a:extLst>
              </a:tr>
              <a:tr h="713658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range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50-250 KeV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511 KeV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400-2000 KeV</a:t>
                      </a:r>
                    </a:p>
                  </a:txBody>
                  <a:tcPr anchor="ctr">
                    <a:solidFill>
                      <a:srgbClr val="2F66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744916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Detector acceptance angle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5° x 5°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0,2° x 0,2°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90° x 90°</a:t>
                      </a:r>
                    </a:p>
                  </a:txBody>
                  <a:tcPr anchor="ctr">
                    <a:solidFill>
                      <a:srgbClr val="2F66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32177"/>
                  </a:ext>
                </a:extLst>
              </a:tr>
              <a:tr h="713658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resolution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+/- 0,2 cm</a:t>
                      </a:r>
                      <a:r>
                        <a:rPr lang="en-GB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0,03 cm</a:t>
                      </a:r>
                      <a:r>
                        <a:rPr lang="en-GB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&lt;0,3 cm</a:t>
                      </a:r>
                      <a:r>
                        <a:rPr lang="en-GB" b="1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anchor="ctr">
                    <a:solidFill>
                      <a:srgbClr val="2F66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41159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Reconstruction method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2D </a:t>
                      </a:r>
                      <a:r>
                        <a:rPr lang="en-GB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retroprojection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sinogram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 Cone intersection</a:t>
                      </a:r>
                    </a:p>
                  </a:txBody>
                  <a:tcPr anchor="ctr">
                    <a:solidFill>
                      <a:srgbClr val="2F66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9158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E0E7AB-8752-464D-91AE-9D645D027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93919"/>
      </p:ext>
    </p:extLst>
  </p:cSld>
  <p:clrMapOvr>
    <a:masterClrMapping/>
  </p:clrMapOvr>
  <p:transition spd="slow" advTm="272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97832"/>
            <a:ext cx="9144000" cy="102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77415" y="1647750"/>
            <a:ext cx="5788914" cy="325526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Compton camera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3D imaging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825011" y="5407227"/>
            <a:ext cx="54864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Image from time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23" y="281301"/>
            <a:ext cx="813165" cy="103759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315200" y="5502558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10/2020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2" y="983945"/>
            <a:ext cx="1552575" cy="885825"/>
          </a:xfrm>
          <a:prstGeom prst="rect">
            <a:avLst/>
          </a:prstGeom>
        </p:spPr>
      </p:pic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06049"/>
            <a:ext cx="4433638" cy="36512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ILTIS - EANM 2020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347E81-0B40-C441-8C7A-AB5220946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"/>
    </mc:Choice>
    <mc:Fallback xmlns="">
      <p:transition spd="slow" advTm="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E4D7AF-1F03-4D03-9EA8-D1BF70EC972C}"/>
              </a:ext>
            </a:extLst>
          </p:cNvPr>
          <p:cNvSpPr/>
          <p:nvPr/>
        </p:nvSpPr>
        <p:spPr>
          <a:xfrm>
            <a:off x="995777" y="-9689"/>
            <a:ext cx="68902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54151" y="4537311"/>
            <a:ext cx="2895600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" y="5970726"/>
            <a:ext cx="588364" cy="750752"/>
          </a:xfrm>
          <a:prstGeom prst="rect">
            <a:avLst/>
          </a:prstGeom>
        </p:spPr>
      </p:pic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/>
              <a:t>A. ILTIS - EANM 2020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-1" y="136524"/>
            <a:ext cx="995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el-G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Compton camera</a:t>
            </a:r>
            <a:b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imaging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44767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12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702967" y="136526"/>
            <a:ext cx="707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 2D vs 3D: </a:t>
            </a:r>
            <a:r>
              <a:rPr lang="en-US" sz="2800" b="1" baseline="30000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sources (15 KBq)  </a:t>
            </a:r>
          </a:p>
        </p:txBody>
      </p:sp>
      <p:pic>
        <p:nvPicPr>
          <p:cNvPr id="9" name="Image 8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2157" r="7204"/>
          <a:stretch/>
        </p:blipFill>
        <p:spPr>
          <a:xfrm>
            <a:off x="4827203" y="1361749"/>
            <a:ext cx="3874416" cy="3053612"/>
          </a:xfrm>
          <a:prstGeom prst="rect">
            <a:avLst/>
          </a:prstGeom>
        </p:spPr>
      </p:pic>
      <p:pic>
        <p:nvPicPr>
          <p:cNvPr id="11" name="Image 10"/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r="3181"/>
          <a:stretch/>
        </p:blipFill>
        <p:spPr>
          <a:xfrm>
            <a:off x="995777" y="1317160"/>
            <a:ext cx="3654180" cy="311504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54151" y="4641185"/>
            <a:ext cx="28956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 reconstruction</a:t>
            </a:r>
          </a:p>
          <a:p>
            <a:pPr algn="ctr">
              <a:spcAft>
                <a:spcPts val="1200"/>
              </a:spcAft>
            </a:pPr>
            <a:r>
              <a:rPr lang="fr-F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apparent size 3cm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28276" y="4537311"/>
            <a:ext cx="3214915" cy="715581"/>
          </a:xfrm>
          <a:prstGeom prst="rect">
            <a:avLst/>
          </a:prstGeom>
          <a:solidFill>
            <a:srgbClr val="2F66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reconstruction : 2D slice</a:t>
            </a:r>
          </a:p>
          <a:p>
            <a:pPr algn="ctr"/>
            <a:r>
              <a:rPr lang="fr-FR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artefacts</a:t>
            </a:r>
          </a:p>
          <a:p>
            <a:pPr algn="ctr"/>
            <a:r>
              <a:rPr lang="fr-FR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size = 2 cm = </a:t>
            </a:r>
            <a:r>
              <a:rPr lang="fr-FR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  <a:r>
              <a:rPr lang="fr-FR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size</a:t>
            </a:r>
          </a:p>
        </p:txBody>
      </p:sp>
      <p:sp>
        <p:nvSpPr>
          <p:cNvPr id="18" name="Ellipse 17"/>
          <p:cNvSpPr/>
          <p:nvPr/>
        </p:nvSpPr>
        <p:spPr>
          <a:xfrm>
            <a:off x="2390073" y="2656785"/>
            <a:ext cx="339365" cy="311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Ellipse 18"/>
          <p:cNvSpPr/>
          <p:nvPr/>
        </p:nvSpPr>
        <p:spPr>
          <a:xfrm>
            <a:off x="3097006" y="2656785"/>
            <a:ext cx="339365" cy="311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Ellipse 19"/>
          <p:cNvSpPr/>
          <p:nvPr/>
        </p:nvSpPr>
        <p:spPr>
          <a:xfrm>
            <a:off x="6425046" y="2628609"/>
            <a:ext cx="339365" cy="311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Ellipse 20"/>
          <p:cNvSpPr/>
          <p:nvPr/>
        </p:nvSpPr>
        <p:spPr>
          <a:xfrm>
            <a:off x="7191925" y="2628608"/>
            <a:ext cx="339365" cy="311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538" y="6166304"/>
            <a:ext cx="1223462" cy="6980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D08926-FC74-4240-A600-0956FCEBF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38276"/>
      </p:ext>
    </p:extLst>
  </p:cSld>
  <p:clrMapOvr>
    <a:masterClrMapping/>
  </p:clrMapOvr>
  <p:transition spd="slow" advTm="204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" y="5970726"/>
            <a:ext cx="588364" cy="750752"/>
          </a:xfrm>
          <a:prstGeom prst="rect">
            <a:avLst/>
          </a:prstGeom>
        </p:spPr>
      </p:pic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ILTIS - EANM 2020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36524"/>
            <a:ext cx="1618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Temporal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δ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Compton camera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3D imaging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52024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C7C6C-EFDC-2648-AF5D-AA1B7818CC42}" type="slidenum"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364974" y="136526"/>
            <a:ext cx="7845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66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3D slices of a 80mm mouse (5000 photons)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66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Glucose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2F66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66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 / 0.51 MBq /3 x 10mn Views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F660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875F10-4EAB-B846-AB0E-D06FD6A47DDC}"/>
              </a:ext>
            </a:extLst>
          </p:cNvPr>
          <p:cNvSpPr txBox="1"/>
          <p:nvPr/>
        </p:nvSpPr>
        <p:spPr>
          <a:xfrm>
            <a:off x="2739626" y="5925195"/>
            <a:ext cx="46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vs 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Cs : 20cm seen from 50cm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76749" y="5649451"/>
            <a:ext cx="4608000" cy="43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E875F10-4EAB-B846-AB0E-D06FD6A47DDC}"/>
              </a:ext>
            </a:extLst>
          </p:cNvPr>
          <p:cNvSpPr txBox="1"/>
          <p:nvPr/>
        </p:nvSpPr>
        <p:spPr>
          <a:xfrm>
            <a:off x="2876749" y="5711275"/>
            <a:ext cx="46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vs 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Cs : 20 cm seen from 50 cm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pic>
        <p:nvPicPr>
          <p:cNvPr id="5" name="Image 4" descr="Une image contenant moniteur, télévision, intérieur, écran&#10;&#10;Description générée automatiquement">
            <a:extLst>
              <a:ext uri="{FF2B5EF4-FFF2-40B4-BE49-F238E27FC236}">
                <a16:creationId xmlns:a16="http://schemas.microsoft.com/office/drawing/2014/main" id="{66F83E9B-C88A-B642-9A62-FF5B89172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851" y="1238293"/>
            <a:ext cx="6135758" cy="542693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5FBE78-6F83-084E-A82A-A2D322356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5312"/>
      </p:ext>
    </p:extLst>
  </p:cSld>
  <p:clrMapOvr>
    <a:masterClrMapping/>
  </p:clrMapOvr>
  <p:transition spd="slow" advTm="394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" y="5970726"/>
            <a:ext cx="588364" cy="750752"/>
          </a:xfrm>
          <a:prstGeom prst="rect">
            <a:avLst/>
          </a:prstGeom>
        </p:spPr>
      </p:pic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/>
              <a:t>A. ILTIS - EANM 2020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-1" y="136524"/>
            <a:ext cx="1618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Compton camera</a:t>
            </a:r>
            <a:b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imaging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52024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14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859279" y="210095"/>
            <a:ext cx="707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steps: dedicated 3D scanner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pic>
        <p:nvPicPr>
          <p:cNvPr id="15" name="Espace réservé du contenu 3" descr="Une image contenant bâtiment, table, ordinateur&#10;&#10;Description générée automatiquement">
            <a:extLst>
              <a:ext uri="{FF2B5EF4-FFF2-40B4-BE49-F238E27FC236}">
                <a16:creationId xmlns:a16="http://schemas.microsoft.com/office/drawing/2014/main" id="{E88C8385-80E8-A24F-8D11-0E3B03041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520" y="1459963"/>
            <a:ext cx="2952000" cy="376900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2A02E5F0-911B-7F49-A0C4-36B14B826E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Image 6" descr="Une image contenant jeu&#10;&#10;Description générée automatiquement">
            <a:extLst>
              <a:ext uri="{FF2B5EF4-FFF2-40B4-BE49-F238E27FC236}">
                <a16:creationId xmlns:a16="http://schemas.microsoft.com/office/drawing/2014/main" id="{22F46C34-0009-CA4E-892C-43DE2029B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9279" y="1459963"/>
            <a:ext cx="3344683" cy="38306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9355CE-9BDD-4E48-9B0F-C36AFCCD1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47441"/>
      </p:ext>
    </p:extLst>
  </p:cSld>
  <p:clrMapOvr>
    <a:masterClrMapping/>
  </p:clrMapOvr>
  <p:transition spd="slow" advTm="383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747639" y="2432411"/>
            <a:ext cx="5900978" cy="1430368"/>
          </a:xfrm>
        </p:spPr>
        <p:txBody>
          <a:bodyPr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3D Compton Imaging: A new modality for Nuclear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Medecine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at 511 keV and above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D60F2FE-C722-4619-9CCC-CA0982C7D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32" y="983943"/>
            <a:ext cx="1127758" cy="1439018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F456D0C8-A0E0-43B0-B729-8DB7D81B2D8E}"/>
              </a:ext>
            </a:extLst>
          </p:cNvPr>
          <p:cNvSpPr txBox="1">
            <a:spLocks/>
          </p:cNvSpPr>
          <p:nvPr/>
        </p:nvSpPr>
        <p:spPr>
          <a:xfrm>
            <a:off x="747639" y="5608891"/>
            <a:ext cx="5486400" cy="587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Damavan Imaging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1863EF-BEB8-4BB5-A35A-70B3D5507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626" y="6217122"/>
            <a:ext cx="1417971" cy="5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EAA591-F401-4FA0-8E34-C318B6B7E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34" y="6199122"/>
            <a:ext cx="804045" cy="540000"/>
          </a:xfrm>
          <a:prstGeom prst="rect">
            <a:avLst/>
          </a:prstGeom>
        </p:spPr>
      </p:pic>
      <p:pic>
        <p:nvPicPr>
          <p:cNvPr id="11" name="Picture 2" descr="nouveau logo PIA">
            <a:extLst>
              <a:ext uri="{FF2B5EF4-FFF2-40B4-BE49-F238E27FC236}">
                <a16:creationId xmlns:a16="http://schemas.microsoft.com/office/drawing/2014/main" id="{CDFAC485-67F9-EC48-BA18-ED96172F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14" y="6163122"/>
            <a:ext cx="611414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315200" y="5502558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10/2020</a:t>
            </a:r>
          </a:p>
        </p:txBody>
      </p:sp>
      <p:pic>
        <p:nvPicPr>
          <p:cNvPr id="13" name="Image 12" descr="logo_bpi.jpg"/>
          <p:cNvPicPr>
            <a:picLocks noChangeAspect="1"/>
          </p:cNvPicPr>
          <p:nvPr/>
        </p:nvPicPr>
        <p:blipFill rotWithShape="1">
          <a:blip r:embed="rId9"/>
          <a:srcRect l="8541" t="23076" r="8564" b="24879"/>
          <a:stretch/>
        </p:blipFill>
        <p:spPr bwMode="auto">
          <a:xfrm>
            <a:off x="1776238" y="6199122"/>
            <a:ext cx="1817821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Le site internet de la Région Grand Es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1" b="8634"/>
          <a:stretch/>
        </p:blipFill>
        <p:spPr bwMode="auto">
          <a:xfrm>
            <a:off x="3775500" y="6205895"/>
            <a:ext cx="146520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2145" y="6234807"/>
            <a:ext cx="2021036" cy="48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8216" y="3823672"/>
            <a:ext cx="5600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linkClick r:id="rId12"/>
              </a:rPr>
              <a:t>Alain.iltis@damavan-imaging.com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 err="1">
                <a:solidFill>
                  <a:schemeClr val="bg1"/>
                </a:solidFill>
              </a:rPr>
              <a:t>www.damavan-imaging.com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202" y="983945"/>
            <a:ext cx="1552575" cy="8858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008E34-3C06-5C4A-BC5F-982449BE6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4072"/>
      </p:ext>
    </p:extLst>
  </p:cSld>
  <p:clrMapOvr>
    <a:masterClrMapping/>
  </p:clrMapOvr>
  <p:transition spd="slow" advTm="95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97832"/>
            <a:ext cx="9144000" cy="102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802386" y="1516815"/>
            <a:ext cx="5788914" cy="3255264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Temporal δ Compton camera: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does it work?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825011" y="5445468"/>
            <a:ext cx="54864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Image from time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23" y="281301"/>
            <a:ext cx="813165" cy="103759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315200" y="5502558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10/2020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2" y="983945"/>
            <a:ext cx="1552575" cy="885825"/>
          </a:xfrm>
          <a:prstGeom prst="rect">
            <a:avLst/>
          </a:prstGeom>
        </p:spPr>
      </p:pic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06049"/>
            <a:ext cx="4433638" cy="36512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ILTIS - EANM 2020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714B81-D7F4-A745-9F96-C181524C3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"/>
    </mc:Choice>
    <mc:Fallback xmlns="">
      <p:transition spd="slow" advTm="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E4D7AF-1F03-4D03-9EA8-D1BF70EC972C}"/>
              </a:ext>
            </a:extLst>
          </p:cNvPr>
          <p:cNvSpPr/>
          <p:nvPr/>
        </p:nvSpPr>
        <p:spPr>
          <a:xfrm>
            <a:off x="995777" y="-9689"/>
            <a:ext cx="68902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E76FF59-465C-4AB4-8C2A-46CFEA6C669C}"/>
              </a:ext>
            </a:extLst>
          </p:cNvPr>
          <p:cNvSpPr/>
          <p:nvPr/>
        </p:nvSpPr>
        <p:spPr>
          <a:xfrm>
            <a:off x="1396339" y="6488612"/>
            <a:ext cx="2923403" cy="251089"/>
          </a:xfrm>
          <a:custGeom>
            <a:avLst/>
            <a:gdLst>
              <a:gd name="connsiteX0" fmla="*/ 0 w 2730203"/>
              <a:gd name="connsiteY0" fmla="*/ 0 h 250003"/>
              <a:gd name="connsiteX1" fmla="*/ 2730203 w 2730203"/>
              <a:gd name="connsiteY1" fmla="*/ 0 h 250003"/>
              <a:gd name="connsiteX2" fmla="*/ 2730203 w 2730203"/>
              <a:gd name="connsiteY2" fmla="*/ 250003 h 250003"/>
              <a:gd name="connsiteX3" fmla="*/ 0 w 2730203"/>
              <a:gd name="connsiteY3" fmla="*/ 250003 h 250003"/>
              <a:gd name="connsiteX4" fmla="*/ 0 w 2730203"/>
              <a:gd name="connsiteY4" fmla="*/ 0 h 25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203" h="250003">
                <a:moveTo>
                  <a:pt x="0" y="0"/>
                </a:moveTo>
                <a:lnTo>
                  <a:pt x="2730203" y="0"/>
                </a:lnTo>
                <a:lnTo>
                  <a:pt x="2730203" y="250003"/>
                </a:lnTo>
                <a:lnTo>
                  <a:pt x="0" y="250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760" tIns="41910" rIns="111760" bIns="41910" numCol="1" spcCol="1270" anchor="ctr" anchorCtr="0">
            <a:noAutofit/>
          </a:bodyPr>
          <a:lstStyle/>
          <a:p>
            <a:pPr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BD0B3B-A0A5-4B3C-AE55-2106777511D7}"/>
              </a:ext>
            </a:extLst>
          </p:cNvPr>
          <p:cNvSpPr/>
          <p:nvPr/>
        </p:nvSpPr>
        <p:spPr>
          <a:xfrm>
            <a:off x="995777" y="2"/>
            <a:ext cx="77272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principle of Compton Camera: </a:t>
            </a:r>
            <a:endParaRPr lang="en-US" sz="3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Probabilistic map of cone intersections</a:t>
            </a:r>
          </a:p>
        </p:txBody>
      </p:sp>
      <p:sp>
        <p:nvSpPr>
          <p:cNvPr id="22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22996" y="736233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3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E9D1C319-1EF0-4416-A708-A44544C89753}"/>
              </a:ext>
            </a:extLst>
          </p:cNvPr>
          <p:cNvSpPr/>
          <p:nvPr/>
        </p:nvSpPr>
        <p:spPr>
          <a:xfrm>
            <a:off x="6323319" y="5788209"/>
            <a:ext cx="2141117" cy="279906"/>
          </a:xfrm>
          <a:custGeom>
            <a:avLst/>
            <a:gdLst>
              <a:gd name="connsiteX0" fmla="*/ 0 w 2141117"/>
              <a:gd name="connsiteY0" fmla="*/ 0 h 279906"/>
              <a:gd name="connsiteX1" fmla="*/ 2141117 w 2141117"/>
              <a:gd name="connsiteY1" fmla="*/ 0 h 279906"/>
              <a:gd name="connsiteX2" fmla="*/ 2141117 w 2141117"/>
              <a:gd name="connsiteY2" fmla="*/ 279906 h 279906"/>
              <a:gd name="connsiteX3" fmla="*/ 0 w 2141117"/>
              <a:gd name="connsiteY3" fmla="*/ 279906 h 279906"/>
              <a:gd name="connsiteX4" fmla="*/ 0 w 2141117"/>
              <a:gd name="connsiteY4" fmla="*/ 0 h 27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1117" h="279906">
                <a:moveTo>
                  <a:pt x="0" y="0"/>
                </a:moveTo>
                <a:lnTo>
                  <a:pt x="2141117" y="0"/>
                </a:lnTo>
                <a:lnTo>
                  <a:pt x="2141117" y="279906"/>
                </a:lnTo>
                <a:lnTo>
                  <a:pt x="0" y="2799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/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6A14E05-A8CA-4FA6-BA75-E4B16626B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0" y="5618253"/>
            <a:ext cx="813165" cy="10375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6AC989A-8963-4670-8C45-3E5FF2BB82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8"/>
          <a:stretch/>
        </p:blipFill>
        <p:spPr>
          <a:xfrm>
            <a:off x="1163724" y="1685998"/>
            <a:ext cx="3388631" cy="2527401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32B64E05-3000-4E19-94F8-E29E70675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207909"/>
              </p:ext>
            </p:extLst>
          </p:nvPr>
        </p:nvGraphicFramePr>
        <p:xfrm>
          <a:off x="1080093" y="4424496"/>
          <a:ext cx="7672839" cy="2138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Titre 4">
            <a:extLst>
              <a:ext uri="{FF2B5EF4-FFF2-40B4-BE49-F238E27FC236}">
                <a16:creationId xmlns:a16="http://schemas.microsoft.com/office/drawing/2014/main" id="{42BE16E3-DDDC-420C-AE8F-FF251D25E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" y="194081"/>
            <a:ext cx="995777" cy="542731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1600" b="1" dirty="0"/>
              <a:t>How does it work?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 dirty="0"/>
              <a:t>A. ILTIS - EANM 2020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BD9178-4BFC-4266-8D4D-CB7A4ED0C3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3717" y="1645758"/>
            <a:ext cx="3756217" cy="267318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9A92E7-92CC-A14F-B690-427317DF7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19"/>
    </mc:Choice>
    <mc:Fallback xmlns="">
      <p:transition spd="slow" advTm="7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DE4D7AF-1F03-4D03-9EA8-D1BF70EC972C}"/>
              </a:ext>
            </a:extLst>
          </p:cNvPr>
          <p:cNvSpPr/>
          <p:nvPr/>
        </p:nvSpPr>
        <p:spPr>
          <a:xfrm>
            <a:off x="995777" y="-9689"/>
            <a:ext cx="68902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80585" y="3655944"/>
            <a:ext cx="7642413" cy="2864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0585" y="749095"/>
            <a:ext cx="7642413" cy="2864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E76FF59-465C-4AB4-8C2A-46CFEA6C669C}"/>
              </a:ext>
            </a:extLst>
          </p:cNvPr>
          <p:cNvSpPr/>
          <p:nvPr/>
        </p:nvSpPr>
        <p:spPr>
          <a:xfrm>
            <a:off x="1396339" y="6488612"/>
            <a:ext cx="2923403" cy="251089"/>
          </a:xfrm>
          <a:custGeom>
            <a:avLst/>
            <a:gdLst>
              <a:gd name="connsiteX0" fmla="*/ 0 w 2730203"/>
              <a:gd name="connsiteY0" fmla="*/ 0 h 250003"/>
              <a:gd name="connsiteX1" fmla="*/ 2730203 w 2730203"/>
              <a:gd name="connsiteY1" fmla="*/ 0 h 250003"/>
              <a:gd name="connsiteX2" fmla="*/ 2730203 w 2730203"/>
              <a:gd name="connsiteY2" fmla="*/ 250003 h 250003"/>
              <a:gd name="connsiteX3" fmla="*/ 0 w 2730203"/>
              <a:gd name="connsiteY3" fmla="*/ 250003 h 250003"/>
              <a:gd name="connsiteX4" fmla="*/ 0 w 2730203"/>
              <a:gd name="connsiteY4" fmla="*/ 0 h 25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203" h="250003">
                <a:moveTo>
                  <a:pt x="0" y="0"/>
                </a:moveTo>
                <a:lnTo>
                  <a:pt x="2730203" y="0"/>
                </a:lnTo>
                <a:lnTo>
                  <a:pt x="2730203" y="250003"/>
                </a:lnTo>
                <a:lnTo>
                  <a:pt x="0" y="250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760" tIns="41910" rIns="111760" bIns="41910" numCol="1" spcCol="1270" anchor="ctr" anchorCtr="0">
            <a:noAutofit/>
          </a:bodyPr>
          <a:lstStyle/>
          <a:p>
            <a:pPr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BD0B3B-A0A5-4B3C-AE55-2106777511D7}"/>
              </a:ext>
            </a:extLst>
          </p:cNvPr>
          <p:cNvSpPr/>
          <p:nvPr/>
        </p:nvSpPr>
        <p:spPr>
          <a:xfrm>
            <a:off x="995778" y="104516"/>
            <a:ext cx="78041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4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Vs 3D Compton imaging</a:t>
            </a:r>
            <a:endParaRPr lang="en-US" sz="3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22996" y="736233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4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E9D1C319-1EF0-4416-A708-A44544C89753}"/>
              </a:ext>
            </a:extLst>
          </p:cNvPr>
          <p:cNvSpPr/>
          <p:nvPr/>
        </p:nvSpPr>
        <p:spPr>
          <a:xfrm>
            <a:off x="6323319" y="5788209"/>
            <a:ext cx="2141117" cy="279906"/>
          </a:xfrm>
          <a:custGeom>
            <a:avLst/>
            <a:gdLst>
              <a:gd name="connsiteX0" fmla="*/ 0 w 2141117"/>
              <a:gd name="connsiteY0" fmla="*/ 0 h 279906"/>
              <a:gd name="connsiteX1" fmla="*/ 2141117 w 2141117"/>
              <a:gd name="connsiteY1" fmla="*/ 0 h 279906"/>
              <a:gd name="connsiteX2" fmla="*/ 2141117 w 2141117"/>
              <a:gd name="connsiteY2" fmla="*/ 279906 h 279906"/>
              <a:gd name="connsiteX3" fmla="*/ 0 w 2141117"/>
              <a:gd name="connsiteY3" fmla="*/ 279906 h 279906"/>
              <a:gd name="connsiteX4" fmla="*/ 0 w 2141117"/>
              <a:gd name="connsiteY4" fmla="*/ 0 h 27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1117" h="279906">
                <a:moveTo>
                  <a:pt x="0" y="0"/>
                </a:moveTo>
                <a:lnTo>
                  <a:pt x="2141117" y="0"/>
                </a:lnTo>
                <a:lnTo>
                  <a:pt x="2141117" y="279906"/>
                </a:lnTo>
                <a:lnTo>
                  <a:pt x="0" y="2799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/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6A14E05-A8CA-4FA6-BA75-E4B16626B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" y="5618253"/>
            <a:ext cx="813165" cy="1037598"/>
          </a:xfrm>
          <a:prstGeom prst="rect">
            <a:avLst/>
          </a:prstGeom>
        </p:spPr>
      </p:pic>
      <p:sp>
        <p:nvSpPr>
          <p:cNvPr id="17" name="Titre 4">
            <a:extLst>
              <a:ext uri="{FF2B5EF4-FFF2-40B4-BE49-F238E27FC236}">
                <a16:creationId xmlns:a16="http://schemas.microsoft.com/office/drawing/2014/main" id="{42BE16E3-DDDC-420C-AE8F-FF251D25E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" y="194081"/>
            <a:ext cx="995777" cy="542731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1600" b="1" dirty="0"/>
              <a:t>How does it work?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488612"/>
            <a:ext cx="4433638" cy="365125"/>
          </a:xfrm>
        </p:spPr>
        <p:txBody>
          <a:bodyPr/>
          <a:lstStyle/>
          <a:p>
            <a:pPr algn="ctr"/>
            <a:r>
              <a:rPr lang="en-US" dirty="0"/>
              <a:t>A. ILTIS - EANM 2020</a:t>
            </a:r>
            <a:endParaRPr lang="fr-FR" dirty="0"/>
          </a:p>
        </p:txBody>
      </p:sp>
      <p:pic>
        <p:nvPicPr>
          <p:cNvPr id="16" name="Espace réservé du contenu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4954352-B9BB-48A5-8F5B-B49891DDA6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179384" y="908311"/>
            <a:ext cx="3286636" cy="2520000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du contenu 7">
            <a:extLst>
              <a:ext uri="{FF2B5EF4-FFF2-40B4-BE49-F238E27FC236}">
                <a16:creationId xmlns:a16="http://schemas.microsoft.com/office/drawing/2014/main" id="{6CA7D54E-A758-0648-80CC-BC58C6BB0AB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26865" y="3815408"/>
            <a:ext cx="3239157" cy="2520000"/>
          </a:xfrm>
          <a:prstGeom prst="rect">
            <a:avLst/>
          </a:prstGeom>
        </p:spPr>
      </p:pic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4056677951"/>
              </p:ext>
            </p:extLst>
          </p:nvPr>
        </p:nvGraphicFramePr>
        <p:xfrm>
          <a:off x="4897857" y="1283449"/>
          <a:ext cx="3304827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4219936190"/>
              </p:ext>
            </p:extLst>
          </p:nvPr>
        </p:nvGraphicFramePr>
        <p:xfrm>
          <a:off x="4787539" y="3758611"/>
          <a:ext cx="3855628" cy="2623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5C091D-0BAD-9F46-ADFD-6241C0412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6"/>
    </mc:Choice>
    <mc:Fallback xmlns="">
      <p:transition spd="slow" advTm="28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E4D7AF-1F03-4D03-9EA8-D1BF70EC972C}"/>
              </a:ext>
            </a:extLst>
          </p:cNvPr>
          <p:cNvSpPr/>
          <p:nvPr/>
        </p:nvSpPr>
        <p:spPr>
          <a:xfrm>
            <a:off x="995777" y="-9689"/>
            <a:ext cx="68902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E76FF59-465C-4AB4-8C2A-46CFEA6C669C}"/>
              </a:ext>
            </a:extLst>
          </p:cNvPr>
          <p:cNvSpPr/>
          <p:nvPr/>
        </p:nvSpPr>
        <p:spPr>
          <a:xfrm>
            <a:off x="1396339" y="6488612"/>
            <a:ext cx="2923403" cy="251089"/>
          </a:xfrm>
          <a:custGeom>
            <a:avLst/>
            <a:gdLst>
              <a:gd name="connsiteX0" fmla="*/ 0 w 2730203"/>
              <a:gd name="connsiteY0" fmla="*/ 0 h 250003"/>
              <a:gd name="connsiteX1" fmla="*/ 2730203 w 2730203"/>
              <a:gd name="connsiteY1" fmla="*/ 0 h 250003"/>
              <a:gd name="connsiteX2" fmla="*/ 2730203 w 2730203"/>
              <a:gd name="connsiteY2" fmla="*/ 250003 h 250003"/>
              <a:gd name="connsiteX3" fmla="*/ 0 w 2730203"/>
              <a:gd name="connsiteY3" fmla="*/ 250003 h 250003"/>
              <a:gd name="connsiteX4" fmla="*/ 0 w 2730203"/>
              <a:gd name="connsiteY4" fmla="*/ 0 h 25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203" h="250003">
                <a:moveTo>
                  <a:pt x="0" y="0"/>
                </a:moveTo>
                <a:lnTo>
                  <a:pt x="2730203" y="0"/>
                </a:lnTo>
                <a:lnTo>
                  <a:pt x="2730203" y="250003"/>
                </a:lnTo>
                <a:lnTo>
                  <a:pt x="0" y="250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760" tIns="41910" rIns="111760" bIns="41910" numCol="1" spcCol="1270" anchor="ctr" anchorCtr="0">
            <a:noAutofit/>
          </a:bodyPr>
          <a:lstStyle/>
          <a:p>
            <a:pPr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BD0B3B-A0A5-4B3C-AE55-2106777511D7}"/>
              </a:ext>
            </a:extLst>
          </p:cNvPr>
          <p:cNvSpPr/>
          <p:nvPr/>
        </p:nvSpPr>
        <p:spPr>
          <a:xfrm>
            <a:off x="995778" y="104516"/>
            <a:ext cx="78041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4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Compton 2D and 3D imaging </a:t>
            </a:r>
            <a:r>
              <a:rPr lang="fr-FR" sz="3400" b="1" dirty="0" err="1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endParaRPr lang="en-US" sz="3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22996" y="736233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5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E9D1C319-1EF0-4416-A708-A44544C89753}"/>
              </a:ext>
            </a:extLst>
          </p:cNvPr>
          <p:cNvSpPr/>
          <p:nvPr/>
        </p:nvSpPr>
        <p:spPr>
          <a:xfrm>
            <a:off x="6323319" y="5788209"/>
            <a:ext cx="2141117" cy="279906"/>
          </a:xfrm>
          <a:custGeom>
            <a:avLst/>
            <a:gdLst>
              <a:gd name="connsiteX0" fmla="*/ 0 w 2141117"/>
              <a:gd name="connsiteY0" fmla="*/ 0 h 279906"/>
              <a:gd name="connsiteX1" fmla="*/ 2141117 w 2141117"/>
              <a:gd name="connsiteY1" fmla="*/ 0 h 279906"/>
              <a:gd name="connsiteX2" fmla="*/ 2141117 w 2141117"/>
              <a:gd name="connsiteY2" fmla="*/ 279906 h 279906"/>
              <a:gd name="connsiteX3" fmla="*/ 0 w 2141117"/>
              <a:gd name="connsiteY3" fmla="*/ 279906 h 279906"/>
              <a:gd name="connsiteX4" fmla="*/ 0 w 2141117"/>
              <a:gd name="connsiteY4" fmla="*/ 0 h 27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1117" h="279906">
                <a:moveTo>
                  <a:pt x="0" y="0"/>
                </a:moveTo>
                <a:lnTo>
                  <a:pt x="2141117" y="0"/>
                </a:lnTo>
                <a:lnTo>
                  <a:pt x="2141117" y="279906"/>
                </a:lnTo>
                <a:lnTo>
                  <a:pt x="0" y="2799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/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6A14E05-A8CA-4FA6-BA75-E4B16626B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90" y="5618253"/>
            <a:ext cx="813165" cy="1037598"/>
          </a:xfrm>
          <a:prstGeom prst="rect">
            <a:avLst/>
          </a:prstGeom>
        </p:spPr>
      </p:pic>
      <p:sp>
        <p:nvSpPr>
          <p:cNvPr id="17" name="Titre 4">
            <a:extLst>
              <a:ext uri="{FF2B5EF4-FFF2-40B4-BE49-F238E27FC236}">
                <a16:creationId xmlns:a16="http://schemas.microsoft.com/office/drawing/2014/main" id="{42BE16E3-DDDC-420C-AE8F-FF251D25E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" y="194081"/>
            <a:ext cx="995777" cy="542731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1600" b="1" dirty="0"/>
              <a:t>How does it work?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488612"/>
            <a:ext cx="4433638" cy="365125"/>
          </a:xfrm>
        </p:spPr>
        <p:txBody>
          <a:bodyPr/>
          <a:lstStyle/>
          <a:p>
            <a:pPr algn="ctr"/>
            <a:r>
              <a:rPr lang="en-US" dirty="0"/>
              <a:t>A. ILTIS - EANM 2020</a:t>
            </a:r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C2A93F-2DF2-0E41-A53F-6D5A2D631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63167"/>
            <a:ext cx="812800" cy="812800"/>
          </a:xfrm>
          <a:prstGeom prst="rect">
            <a:avLst/>
          </a:prstGeom>
        </p:spPr>
      </p:pic>
      <p:pic>
        <p:nvPicPr>
          <p:cNvPr id="2" name="VID_20200907_12093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"/>
    </mc:Choice>
    <mc:Fallback xmlns="">
      <p:transition spd="slow" advTm="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97832"/>
            <a:ext cx="9144000" cy="102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802386" y="1516815"/>
            <a:ext cx="5788914" cy="3255264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does Compton imaging bring to medical imaging?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825011" y="5407227"/>
            <a:ext cx="54864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Image from time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23" y="281301"/>
            <a:ext cx="813165" cy="103759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315200" y="5502558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10/2020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2" y="983945"/>
            <a:ext cx="1552575" cy="885825"/>
          </a:xfrm>
          <a:prstGeom prst="rect">
            <a:avLst/>
          </a:prstGeom>
        </p:spPr>
      </p:pic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06049"/>
            <a:ext cx="4433638" cy="36512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ILTIS - EANM 2020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A6DA03-4786-D14C-99AF-1B4599576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4"/>
    </mc:Choice>
    <mc:Fallback xmlns="">
      <p:transition spd="slow" advTm="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1" y="5564867"/>
            <a:ext cx="813165" cy="1037598"/>
          </a:xfrm>
          <a:prstGeom prst="rect">
            <a:avLst/>
          </a:prstGeom>
        </p:spPr>
      </p:pic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/>
              <a:t>A. ILTIS - EANM 2020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42679" y="136524"/>
            <a:ext cx="1560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Compton imaging bring to medical imaging?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 descr="Une image contenant personne, extérieur, homme, debout&#10;&#10;Description générée automatiquement">
            <a:extLst>
              <a:ext uri="{FF2B5EF4-FFF2-40B4-BE49-F238E27FC236}">
                <a16:creationId xmlns:a16="http://schemas.microsoft.com/office/drawing/2014/main" id="{2EA05726-1FFB-8B48-B6B3-38829501F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531" y="1946925"/>
            <a:ext cx="3129932" cy="3129932"/>
          </a:xfrm>
          <a:prstGeom prst="rect">
            <a:avLst/>
          </a:prstGeom>
        </p:spPr>
      </p:pic>
      <p:pic>
        <p:nvPicPr>
          <p:cNvPr id="12" name="Image 11" descr="Une image contenant extérieur, personne, homme, debout&#10;&#10;Description générée automatiquement">
            <a:extLst>
              <a:ext uri="{FF2B5EF4-FFF2-40B4-BE49-F238E27FC236}">
                <a16:creationId xmlns:a16="http://schemas.microsoft.com/office/drawing/2014/main" id="{B7409C43-D066-3C4A-9894-5D2CA4A5D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5993" y="1946925"/>
            <a:ext cx="3129932" cy="3129932"/>
          </a:xfrm>
          <a:prstGeom prst="rect">
            <a:avLst/>
          </a:prstGeom>
        </p:spPr>
      </p:pic>
      <p:sp>
        <p:nvSpPr>
          <p:cNvPr id="13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22996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7</a:t>
            </a:fld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702967" y="136526"/>
            <a:ext cx="7079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use and Wide Field of View: </a:t>
            </a:r>
          </a:p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90°x90° in one image </a:t>
            </a:r>
          </a:p>
        </p:txBody>
      </p:sp>
      <p:sp>
        <p:nvSpPr>
          <p:cNvPr id="15" name="Forme libre : forme 16">
            <a:extLst>
              <a:ext uri="{FF2B5EF4-FFF2-40B4-BE49-F238E27FC236}">
                <a16:creationId xmlns:a16="http://schemas.microsoft.com/office/drawing/2014/main" id="{66855996-4E31-45F2-8728-7B6851ED6166}"/>
              </a:ext>
            </a:extLst>
          </p:cNvPr>
          <p:cNvSpPr/>
          <p:nvPr/>
        </p:nvSpPr>
        <p:spPr>
          <a:xfrm>
            <a:off x="1833594" y="4941791"/>
            <a:ext cx="3060000" cy="760962"/>
          </a:xfrm>
          <a:custGeom>
            <a:avLst/>
            <a:gdLst>
              <a:gd name="connsiteX0" fmla="*/ 0 w 2840707"/>
              <a:gd name="connsiteY0" fmla="*/ 0 h 631238"/>
              <a:gd name="connsiteX1" fmla="*/ 2840707 w 2840707"/>
              <a:gd name="connsiteY1" fmla="*/ 0 h 631238"/>
              <a:gd name="connsiteX2" fmla="*/ 2840707 w 2840707"/>
              <a:gd name="connsiteY2" fmla="*/ 631238 h 631238"/>
              <a:gd name="connsiteX3" fmla="*/ 0 w 2840707"/>
              <a:gd name="connsiteY3" fmla="*/ 631238 h 631238"/>
              <a:gd name="connsiteX4" fmla="*/ 0 w 2840707"/>
              <a:gd name="connsiteY4" fmla="*/ 0 h 63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707" h="631238">
                <a:moveTo>
                  <a:pt x="0" y="0"/>
                </a:moveTo>
                <a:lnTo>
                  <a:pt x="2840707" y="0"/>
                </a:lnTo>
                <a:lnTo>
                  <a:pt x="2840707" y="631238"/>
                </a:lnTo>
                <a:lnTo>
                  <a:pt x="0" y="631238"/>
                </a:lnTo>
                <a:lnTo>
                  <a:pt x="0" y="0"/>
                </a:lnTo>
                <a:close/>
              </a:path>
            </a:pathLst>
          </a:custGeom>
          <a:solidFill>
            <a:srgbClr val="003F7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set-up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orme libre : forme 16">
            <a:extLst>
              <a:ext uri="{FF2B5EF4-FFF2-40B4-BE49-F238E27FC236}">
                <a16:creationId xmlns:a16="http://schemas.microsoft.com/office/drawing/2014/main" id="{3BE6CFD1-6283-4337-9DC2-A201FD5EB32F}"/>
              </a:ext>
            </a:extLst>
          </p:cNvPr>
          <p:cNvSpPr/>
          <p:nvPr/>
        </p:nvSpPr>
        <p:spPr>
          <a:xfrm>
            <a:off x="5358046" y="4941791"/>
            <a:ext cx="3060000" cy="756000"/>
          </a:xfrm>
          <a:custGeom>
            <a:avLst/>
            <a:gdLst>
              <a:gd name="connsiteX0" fmla="*/ 0 w 2840707"/>
              <a:gd name="connsiteY0" fmla="*/ 0 h 631238"/>
              <a:gd name="connsiteX1" fmla="*/ 2840707 w 2840707"/>
              <a:gd name="connsiteY1" fmla="*/ 0 h 631238"/>
              <a:gd name="connsiteX2" fmla="*/ 2840707 w 2840707"/>
              <a:gd name="connsiteY2" fmla="*/ 631238 h 631238"/>
              <a:gd name="connsiteX3" fmla="*/ 0 w 2840707"/>
              <a:gd name="connsiteY3" fmla="*/ 631238 h 631238"/>
              <a:gd name="connsiteX4" fmla="*/ 0 w 2840707"/>
              <a:gd name="connsiteY4" fmla="*/ 0 h 63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707" h="631238">
                <a:moveTo>
                  <a:pt x="0" y="0"/>
                </a:moveTo>
                <a:lnTo>
                  <a:pt x="2840707" y="0"/>
                </a:lnTo>
                <a:lnTo>
                  <a:pt x="2840707" y="631238"/>
                </a:lnTo>
                <a:lnTo>
                  <a:pt x="0" y="6312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FOV of </a:t>
            </a:r>
            <a:r>
              <a:rPr lang="fr-FR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camera 50cm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Visible and Gamma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F25257-E52C-E742-ABD6-FC3EE182B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13571"/>
      </p:ext>
    </p:extLst>
  </p:cSld>
  <p:clrMapOvr>
    <a:masterClrMapping/>
  </p:clrMapOvr>
  <p:transition spd="slow" advTm="184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1" y="5564867"/>
            <a:ext cx="813165" cy="103759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702967" y="136526"/>
            <a:ext cx="7079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to make good images at high energy (1,3 MeV) with low dose (Radiotherapy)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/>
              <a:t>A. ILTIS - EANM 2020</a:t>
            </a:r>
            <a:endParaRPr lang="fr-FR" dirty="0"/>
          </a:p>
        </p:txBody>
      </p:sp>
      <p:pic>
        <p:nvPicPr>
          <p:cNvPr id="18" name="Espace réservé du contenu 10">
            <a:extLst>
              <a:ext uri="{FF2B5EF4-FFF2-40B4-BE49-F238E27FC236}">
                <a16:creationId xmlns:a16="http://schemas.microsoft.com/office/drawing/2014/main" id="{7A350E1B-3920-4517-9837-9FE110059F0C}"/>
              </a:ext>
            </a:extLst>
          </p:cNvPr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" t="4749"/>
          <a:stretch/>
        </p:blipFill>
        <p:spPr bwMode="auto">
          <a:xfrm>
            <a:off x="2297337" y="1521519"/>
            <a:ext cx="2343315" cy="363659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orme libre : forme 16">
            <a:extLst>
              <a:ext uri="{FF2B5EF4-FFF2-40B4-BE49-F238E27FC236}">
                <a16:creationId xmlns:a16="http://schemas.microsoft.com/office/drawing/2014/main" id="{66855996-4E31-45F2-8728-7B6851ED6166}"/>
              </a:ext>
            </a:extLst>
          </p:cNvPr>
          <p:cNvSpPr/>
          <p:nvPr/>
        </p:nvSpPr>
        <p:spPr>
          <a:xfrm>
            <a:off x="2131322" y="5253558"/>
            <a:ext cx="2509330" cy="1116000"/>
          </a:xfrm>
          <a:custGeom>
            <a:avLst/>
            <a:gdLst>
              <a:gd name="connsiteX0" fmla="*/ 0 w 2840707"/>
              <a:gd name="connsiteY0" fmla="*/ 0 h 631238"/>
              <a:gd name="connsiteX1" fmla="*/ 2840707 w 2840707"/>
              <a:gd name="connsiteY1" fmla="*/ 0 h 631238"/>
              <a:gd name="connsiteX2" fmla="*/ 2840707 w 2840707"/>
              <a:gd name="connsiteY2" fmla="*/ 631238 h 631238"/>
              <a:gd name="connsiteX3" fmla="*/ 0 w 2840707"/>
              <a:gd name="connsiteY3" fmla="*/ 631238 h 631238"/>
              <a:gd name="connsiteX4" fmla="*/ 0 w 2840707"/>
              <a:gd name="connsiteY4" fmla="*/ 0 h 63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707" h="631238">
                <a:moveTo>
                  <a:pt x="0" y="0"/>
                </a:moveTo>
                <a:lnTo>
                  <a:pt x="2840707" y="0"/>
                </a:lnTo>
                <a:lnTo>
                  <a:pt x="2840707" y="631238"/>
                </a:lnTo>
                <a:lnTo>
                  <a:pt x="0" y="6312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</a:p>
        </p:txBody>
      </p:sp>
      <p:pic>
        <p:nvPicPr>
          <p:cNvPr id="20" name="Espace réservé du contenu 9">
            <a:extLst>
              <a:ext uri="{FF2B5EF4-FFF2-40B4-BE49-F238E27FC236}">
                <a16:creationId xmlns:a16="http://schemas.microsoft.com/office/drawing/2014/main" id="{DD822A27-DA05-42F1-8F5C-377954F9B7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02" t="-1101" r="30097" b="1101"/>
          <a:stretch/>
        </p:blipFill>
        <p:spPr>
          <a:xfrm>
            <a:off x="6098902" y="1521519"/>
            <a:ext cx="2090888" cy="3641668"/>
          </a:xfrm>
          <a:prstGeom prst="rect">
            <a:avLst/>
          </a:prstGeom>
        </p:spPr>
      </p:pic>
      <p:sp>
        <p:nvSpPr>
          <p:cNvPr id="24" name="Forme libre : forme 16">
            <a:extLst>
              <a:ext uri="{FF2B5EF4-FFF2-40B4-BE49-F238E27FC236}">
                <a16:creationId xmlns:a16="http://schemas.microsoft.com/office/drawing/2014/main" id="{3BE6CFD1-6283-4337-9DC2-A201FD5EB32F}"/>
              </a:ext>
            </a:extLst>
          </p:cNvPr>
          <p:cNvSpPr/>
          <p:nvPr/>
        </p:nvSpPr>
        <p:spPr>
          <a:xfrm>
            <a:off x="5910372" y="5245553"/>
            <a:ext cx="2493348" cy="1116912"/>
          </a:xfrm>
          <a:custGeom>
            <a:avLst/>
            <a:gdLst>
              <a:gd name="connsiteX0" fmla="*/ 0 w 2840707"/>
              <a:gd name="connsiteY0" fmla="*/ 0 h 631238"/>
              <a:gd name="connsiteX1" fmla="*/ 2840707 w 2840707"/>
              <a:gd name="connsiteY1" fmla="*/ 0 h 631238"/>
              <a:gd name="connsiteX2" fmla="*/ 2840707 w 2840707"/>
              <a:gd name="connsiteY2" fmla="*/ 631238 h 631238"/>
              <a:gd name="connsiteX3" fmla="*/ 0 w 2840707"/>
              <a:gd name="connsiteY3" fmla="*/ 631238 h 631238"/>
              <a:gd name="connsiteX4" fmla="*/ 0 w 2840707"/>
              <a:gd name="connsiteY4" fmla="*/ 0 h 63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707" h="631238">
                <a:moveTo>
                  <a:pt x="0" y="0"/>
                </a:moveTo>
                <a:lnTo>
                  <a:pt x="2840707" y="0"/>
                </a:lnTo>
                <a:lnTo>
                  <a:pt x="2840707" y="631238"/>
                </a:lnTo>
                <a:lnTo>
                  <a:pt x="0" y="6312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Imaging </a:t>
            </a:r>
            <a:r>
              <a:rPr lang="fr-FR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1.3 MeV at 1.3 m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4.5 MBq / 20 min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42679" y="136524"/>
            <a:ext cx="1560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Compton imaging bring to medical imaging?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22996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8</a:t>
            </a:fld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123734-1C20-2240-89F7-28AE0CD1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63835"/>
      </p:ext>
    </p:extLst>
  </p:cSld>
  <p:clrMapOvr>
    <a:masterClrMapping/>
  </p:clrMapOvr>
  <p:transition spd="slow" advTm="349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6910080-463A-4823-83CC-42817A58A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1" y="5564867"/>
            <a:ext cx="813165" cy="103759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54B70F4-768A-4284-82F3-8F757819C6D2}"/>
              </a:ext>
            </a:extLst>
          </p:cNvPr>
          <p:cNvSpPr txBox="1"/>
          <p:nvPr/>
        </p:nvSpPr>
        <p:spPr>
          <a:xfrm>
            <a:off x="1422400" y="97634"/>
            <a:ext cx="7801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 of weak sources till natural background</a:t>
            </a:r>
          </a:p>
          <a:p>
            <a:pPr algn="ctr"/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 plate from its natural </a:t>
            </a:r>
            <a:r>
              <a:rPr lang="en-US" sz="2800" b="1" baseline="30000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228</a:t>
            </a:r>
            <a:r>
              <a:rPr lang="en-US" sz="2800" b="1" dirty="0">
                <a:solidFill>
                  <a:srgbClr val="2F66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 contamination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513CFA05-BA7B-450E-89EF-4B311156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1951" y="6356353"/>
            <a:ext cx="4433638" cy="365125"/>
          </a:xfrm>
        </p:spPr>
        <p:txBody>
          <a:bodyPr/>
          <a:lstStyle/>
          <a:p>
            <a:pPr algn="ctr"/>
            <a:r>
              <a:rPr lang="en-US"/>
              <a:t>A. ILTIS - EANM 2020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42679" y="136524"/>
            <a:ext cx="1560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Compton imaging bring to medical imaging?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BAF2ABE1-4FA7-4042-8F64-378650287476}"/>
              </a:ext>
            </a:extLst>
          </p:cNvPr>
          <p:cNvSpPr txBox="1">
            <a:spLocks/>
          </p:cNvSpPr>
          <p:nvPr/>
        </p:nvSpPr>
        <p:spPr>
          <a:xfrm>
            <a:off x="8722996" y="710466"/>
            <a:ext cx="458686" cy="4025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FC7C6C-EFDC-2648-AF5D-AA1B7818CC42}" type="slidenum">
              <a:rPr lang="fr-FR" sz="1800">
                <a:solidFill>
                  <a:schemeClr val="bg1"/>
                </a:solidFill>
              </a:rPr>
              <a:pPr/>
              <a:t>9</a:t>
            </a:fld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661" y="1081950"/>
            <a:ext cx="5084505" cy="51210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538" y="6159047"/>
            <a:ext cx="1223462" cy="6980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6FD0FE-6325-054D-A0CC-56E1CD326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262"/>
      </p:ext>
    </p:extLst>
  </p:cSld>
  <p:clrMapOvr>
    <a:masterClrMapping/>
  </p:clrMapOvr>
  <p:transition spd="slow" advTm="245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dre">
  <a:themeElements>
    <a:clrScheme name="Personnalisé 8">
      <a:dk1>
        <a:srgbClr val="000000"/>
      </a:dk1>
      <a:lt1>
        <a:srgbClr val="FFFFFF"/>
      </a:lt1>
      <a:dk2>
        <a:srgbClr val="545454"/>
      </a:dk2>
      <a:lt2>
        <a:srgbClr val="0066CC"/>
      </a:lt2>
      <a:accent1>
        <a:srgbClr val="2F660A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adr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TM03457475[[fn=Cadre]]</Template>
  <TotalTime>15423</TotalTime>
  <Words>1001</Words>
  <Application>Microsoft Office PowerPoint</Application>
  <PresentationFormat>Affichage à l'écran (4:3)</PresentationFormat>
  <Paragraphs>151</Paragraphs>
  <Slides>15</Slides>
  <Notes>15</Notes>
  <HiddenSlides>0</HiddenSlides>
  <MMClips>16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Calibri</vt:lpstr>
      <vt:lpstr>Corbel</vt:lpstr>
      <vt:lpstr>Segoe</vt:lpstr>
      <vt:lpstr>Wingdings 2</vt:lpstr>
      <vt:lpstr>Cadre</vt:lpstr>
      <vt:lpstr>   3D Compton Imaging: A new modality for Nuclear Medecine at 511 KeV and above   </vt:lpstr>
      <vt:lpstr>Temporal δ Compton camera:  How does it work?</vt:lpstr>
      <vt:lpstr>How does it work?</vt:lpstr>
      <vt:lpstr>How does it work?</vt:lpstr>
      <vt:lpstr>How does it work?</vt:lpstr>
      <vt:lpstr>What does Compton imaging bring to medical imaging?</vt:lpstr>
      <vt:lpstr>Présentation PowerPoint</vt:lpstr>
      <vt:lpstr>Présentation PowerPoint</vt:lpstr>
      <vt:lpstr>Présentation PowerPoint</vt:lpstr>
      <vt:lpstr>Présentation PowerPoint</vt:lpstr>
      <vt:lpstr>Temporal δ Compton camera  3D imaging</vt:lpstr>
      <vt:lpstr>Présentation PowerPoint</vt:lpstr>
      <vt:lpstr>Présentation PowerPoint</vt:lpstr>
      <vt:lpstr>Présentation PowerPoint</vt:lpstr>
      <vt:lpstr>   3D Compton Imaging: A new modality for Nuclear Medecine at 511 keV and above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Temporal imaging a new concept for monolithic crystals</dc:title>
  <dc:creator>damavand consulting</dc:creator>
  <cp:lastModifiedBy>Hussein YOUSSEF</cp:lastModifiedBy>
  <cp:revision>554</cp:revision>
  <cp:lastPrinted>2019-12-06T15:09:09Z</cp:lastPrinted>
  <dcterms:created xsi:type="dcterms:W3CDTF">2016-11-14T17:02:11Z</dcterms:created>
  <dcterms:modified xsi:type="dcterms:W3CDTF">2020-10-29T15:13:05Z</dcterms:modified>
</cp:coreProperties>
</file>